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8" r:id="rId3"/>
    <p:sldId id="30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3" r:id="rId22"/>
    <p:sldId id="286" r:id="rId23"/>
    <p:sldId id="287" r:id="rId24"/>
    <p:sldId id="288" r:id="rId25"/>
    <p:sldId id="296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5" r:id="rId36"/>
    <p:sldId id="289" r:id="rId37"/>
    <p:sldId id="284" r:id="rId38"/>
    <p:sldId id="291" r:id="rId39"/>
    <p:sldId id="290" r:id="rId40"/>
    <p:sldId id="292" r:id="rId41"/>
    <p:sldId id="293" r:id="rId42"/>
    <p:sldId id="294" r:id="rId43"/>
    <p:sldId id="304" r:id="rId44"/>
    <p:sldId id="305" r:id="rId45"/>
    <p:sldId id="295" r:id="rId46"/>
    <p:sldId id="306" r:id="rId47"/>
    <p:sldId id="307" r:id="rId48"/>
    <p:sldId id="308" r:id="rId49"/>
    <p:sldId id="314" r:id="rId50"/>
    <p:sldId id="297" r:id="rId51"/>
    <p:sldId id="31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F6303-1CBA-184F-952B-94BA1ECDCE55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245C-3FFE-664B-8F5D-8C0F6EE0D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EB8BA-B519-2A4C-967E-E6FD0A9134CC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47F00-D6B5-A344-A814-C3562982D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of</a:t>
            </a:r>
            <a:r>
              <a:rPr lang="en-US" baseline="0" dirty="0" smtClean="0"/>
              <a:t> a great many resources now available, including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 we’re doomed!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 we’re doomed!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Midlife: National Post, January 30, 2008.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Fraser, Reid </a:t>
            </a:r>
            <a:r>
              <a:rPr lang="en-US" dirty="0" err="1" smtClean="0"/>
              <a:t>Jianrong</a:t>
            </a:r>
            <a:r>
              <a:rPr lang="en-US" dirty="0" smtClean="0"/>
              <a:t> Wu</a:t>
            </a:r>
            <a:r>
              <a:rPr lang="en-US" baseline="0" dirty="0" smtClean="0"/>
              <a:t> 1999</a:t>
            </a:r>
            <a:r>
              <a:rPr lang="en-US" dirty="0" smtClean="0"/>
              <a:t>; Reid 2003; Fraser 1990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&lt;2-&gt; 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</a:t>
            </a:r>
            <a:r>
              <a:rPr lang="en-US" dirty="0" err="1" smtClean="0"/>
              <a:t>Molenberghs</a:t>
            </a:r>
            <a:r>
              <a:rPr lang="en-US" dirty="0" smtClean="0"/>
              <a:t> and </a:t>
            </a:r>
            <a:r>
              <a:rPr lang="en-US" dirty="0" err="1" smtClean="0"/>
              <a:t>Verbeke</a:t>
            </a:r>
            <a:r>
              <a:rPr lang="en-US" dirty="0" smtClean="0"/>
              <a:t>, 2005, Ch.~9; Zhao \&amp; Joe, 2005}}\\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&lt;4-&gt;\</a:t>
            </a:r>
            <a:r>
              <a:rPr lang="en-US" dirty="0" err="1" smtClean="0"/>
              <a:t>hfill{\footnotesize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</a:t>
            </a:r>
            <a:r>
              <a:rPr lang="en-US" dirty="0" err="1" smtClean="0"/>
              <a:t>Parner</a:t>
            </a:r>
            <a:r>
              <a:rPr lang="en-US" dirty="0" smtClean="0"/>
              <a:t>, 2001; Andersen, 2004; </a:t>
            </a:r>
            <a:r>
              <a:rPr lang="en-US" dirty="0" err="1" smtClean="0"/>
              <a:t>Fiocco</a:t>
            </a:r>
            <a:r>
              <a:rPr lang="en-US" dirty="0" smtClean="0"/>
              <a:t> et al., 2009}}\\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&lt;6-&gt; 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footnotesize{\color{gray</a:t>
            </a:r>
            <a:r>
              <a:rPr lang="en-US" dirty="0" smtClean="0"/>
              <a:t>} de Leon and </a:t>
            </a:r>
            <a:r>
              <a:rPr lang="en-US" dirty="0" err="1" smtClean="0"/>
              <a:t>Carriere</a:t>
            </a:r>
            <a:r>
              <a:rPr lang="en-US" dirty="0" smtClean="0"/>
              <a:t>, 2007; </a:t>
            </a:r>
            <a:r>
              <a:rPr lang="en-US" dirty="0" err="1" smtClean="0"/>
              <a:t>Fieuws</a:t>
            </a:r>
            <a:r>
              <a:rPr lang="en-US" dirty="0" smtClean="0"/>
              <a:t> et al.,2007}}\\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&lt;8-&gt;\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Engle et al., 2009}}\\</a:t>
            </a:r>
          </a:p>
          <a:p>
            <a:r>
              <a:rPr lang="en-US" dirty="0" smtClean="0"/>
              <a:t>literature \\</a:t>
            </a:r>
          </a:p>
          <a:p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&lt;10-&gt;\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footnotesize{\color{gray}Tamura</a:t>
            </a:r>
            <a:r>
              <a:rPr lang="en-US" dirty="0" smtClean="0"/>
              <a:t> et al.,2007; Li, 2008; </a:t>
            </a:r>
            <a:r>
              <a:rPr lang="en-US" dirty="0" err="1" smtClean="0"/>
              <a:t>Mardia</a:t>
            </a:r>
            <a:r>
              <a:rPr lang="en-US" dirty="0" smtClean="0"/>
              <a:t> et al.,2009}}\\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&lt;13-&gt; {\</a:t>
            </a:r>
            <a:r>
              <a:rPr lang="en-US" dirty="0" err="1" smtClean="0"/>
              <a:t>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Stein, 2004; </a:t>
            </a:r>
            <a:r>
              <a:rPr lang="en-US" dirty="0" err="1" smtClean="0"/>
              <a:t>Caragea</a:t>
            </a:r>
            <a:r>
              <a:rPr lang="en-US" dirty="0" smtClean="0"/>
              <a:t> and Smith, 2008; </a:t>
            </a:r>
            <a:r>
              <a:rPr lang="en-US" dirty="0" err="1" smtClean="0"/>
              <a:t>Varin</a:t>
            </a:r>
            <a:r>
              <a:rPr lang="en-US" dirty="0" smtClean="0"/>
              <a:t> et al., 2005;  ...}}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&lt;2-&gt; 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</a:t>
            </a:r>
            <a:r>
              <a:rPr lang="en-US" dirty="0" err="1" smtClean="0"/>
              <a:t>Molenberghs</a:t>
            </a:r>
            <a:r>
              <a:rPr lang="en-US" dirty="0" smtClean="0"/>
              <a:t> and </a:t>
            </a:r>
            <a:r>
              <a:rPr lang="en-US" dirty="0" err="1" smtClean="0"/>
              <a:t>Verbeke</a:t>
            </a:r>
            <a:r>
              <a:rPr lang="en-US" dirty="0" smtClean="0"/>
              <a:t>, 2005, Ch.~9; Zhao \&amp; Joe, 2005}}\\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&lt;4-&gt;\</a:t>
            </a:r>
            <a:r>
              <a:rPr lang="en-US" dirty="0" err="1" smtClean="0"/>
              <a:t>hfill{\footnotesize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</a:t>
            </a:r>
            <a:r>
              <a:rPr lang="en-US" dirty="0" err="1" smtClean="0"/>
              <a:t>Parner</a:t>
            </a:r>
            <a:r>
              <a:rPr lang="en-US" dirty="0" smtClean="0"/>
              <a:t>, 2001; Andersen, 2004; </a:t>
            </a:r>
            <a:r>
              <a:rPr lang="en-US" dirty="0" err="1" smtClean="0"/>
              <a:t>Fiocco</a:t>
            </a:r>
            <a:r>
              <a:rPr lang="en-US" dirty="0" smtClean="0"/>
              <a:t> et al., 2009}}\\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&lt;6-&gt; 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footnotesize{\color{gray</a:t>
            </a:r>
            <a:r>
              <a:rPr lang="en-US" dirty="0" smtClean="0"/>
              <a:t>} de Leon and </a:t>
            </a:r>
            <a:r>
              <a:rPr lang="en-US" dirty="0" err="1" smtClean="0"/>
              <a:t>Carriere</a:t>
            </a:r>
            <a:r>
              <a:rPr lang="en-US" dirty="0" smtClean="0"/>
              <a:t>, 2007; </a:t>
            </a:r>
            <a:r>
              <a:rPr lang="en-US" dirty="0" err="1" smtClean="0"/>
              <a:t>Fieuws</a:t>
            </a:r>
            <a:r>
              <a:rPr lang="en-US" dirty="0" smtClean="0"/>
              <a:t> et al.,2007}}\\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&lt;8-&gt;\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Engle et al., 2009}}\\</a:t>
            </a:r>
          </a:p>
          <a:p>
            <a:r>
              <a:rPr lang="en-US" dirty="0" smtClean="0"/>
              <a:t>literature \\</a:t>
            </a:r>
          </a:p>
          <a:p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&lt;10-&gt;\</a:t>
            </a:r>
            <a:r>
              <a:rPr lang="en-US" dirty="0" err="1" smtClean="0"/>
              <a:t>hfill</a:t>
            </a:r>
            <a:r>
              <a:rPr lang="en-US" dirty="0" smtClean="0"/>
              <a:t> {\</a:t>
            </a:r>
            <a:r>
              <a:rPr lang="en-US" dirty="0" err="1" smtClean="0"/>
              <a:t>footnotesize{\color{gray}Tamura</a:t>
            </a:r>
            <a:r>
              <a:rPr lang="en-US" dirty="0" smtClean="0"/>
              <a:t> et al.,2007; Li, 2008; </a:t>
            </a:r>
            <a:r>
              <a:rPr lang="en-US" dirty="0" err="1" smtClean="0"/>
              <a:t>Mardia</a:t>
            </a:r>
            <a:r>
              <a:rPr lang="en-US" dirty="0" smtClean="0"/>
              <a:t> et al.,2009}}\\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\</a:t>
            </a:r>
            <a:r>
              <a:rPr lang="en-US" dirty="0" err="1" smtClean="0"/>
              <a:t>onslide</a:t>
            </a:r>
            <a:r>
              <a:rPr lang="en-US" dirty="0" smtClean="0"/>
              <a:t>&lt;13-&gt; {\</a:t>
            </a:r>
            <a:r>
              <a:rPr lang="en-US" dirty="0" err="1" smtClean="0"/>
              <a:t>footnotesize</a:t>
            </a:r>
            <a:r>
              <a:rPr lang="en-US" dirty="0" smtClean="0"/>
              <a:t> {\</a:t>
            </a:r>
            <a:r>
              <a:rPr lang="en-US" dirty="0" err="1" smtClean="0"/>
              <a:t>color{gray</a:t>
            </a:r>
            <a:r>
              <a:rPr lang="en-US" dirty="0" smtClean="0"/>
              <a:t>} Stein, 2004; </a:t>
            </a:r>
            <a:r>
              <a:rPr lang="en-US" dirty="0" err="1" smtClean="0"/>
              <a:t>Caragea</a:t>
            </a:r>
            <a:r>
              <a:rPr lang="en-US" dirty="0" smtClean="0"/>
              <a:t> and Smith, 2008; </a:t>
            </a:r>
            <a:r>
              <a:rPr lang="en-US" dirty="0" err="1" smtClean="0"/>
              <a:t>Varin</a:t>
            </a:r>
            <a:r>
              <a:rPr lang="en-US" dirty="0" smtClean="0"/>
              <a:t> et al., 2005;  ...}}</a:t>
            </a:r>
          </a:p>
          <a:p>
            <a:r>
              <a:rPr lang="en-US" dirty="0" smtClean="0"/>
              <a:t>NottandRyden,1999 Fearnhead,2008;Song,2008</a:t>
            </a:r>
          </a:p>
          <a:p>
            <a:r>
              <a:rPr lang="en-US" dirty="0" smtClean="0"/>
              <a:t>LarribeandLessard,2008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subscript here from</a:t>
            </a:r>
            <a:r>
              <a:rPr lang="en-US" baseline="0" dirty="0" smtClean="0"/>
              <a:t> NSF report and Wasserman/Genovese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subscript here from</a:t>
            </a:r>
            <a:r>
              <a:rPr lang="en-US" baseline="0" dirty="0" smtClean="0"/>
              <a:t> NSF report and Wasserman/Genovese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subscript here from</a:t>
            </a:r>
            <a:r>
              <a:rPr lang="en-US" baseline="0" dirty="0" smtClean="0"/>
              <a:t> NSF report and Wasserman/Genovese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subscript here from</a:t>
            </a:r>
            <a:r>
              <a:rPr lang="en-US" baseline="0" dirty="0" smtClean="0"/>
              <a:t> NSF report and Wasserman/Genovese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7F00-D6B5-A344-A814-C3562982DCD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496C960-140D-1947-92CA-0C3F581D8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Théorie statistique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SSC  2010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CA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dirty="0" smtClean="0"/>
              <a:t>Click to edit Master text styles</a:t>
            </a:r>
          </a:p>
          <a:p>
            <a:pPr lvl="1" eaLnBrk="1" latinLnBrk="0" hangingPunct="1"/>
            <a:r>
              <a:rPr kumimoji="0" lang="en-CA" dirty="0" smtClean="0"/>
              <a:t>Second level</a:t>
            </a:r>
          </a:p>
          <a:p>
            <a:pPr lvl="2" eaLnBrk="1" latinLnBrk="0" hangingPunct="1"/>
            <a:r>
              <a:rPr kumimoji="0" lang="en-CA" dirty="0" smtClean="0"/>
              <a:t>Third level</a:t>
            </a:r>
          </a:p>
          <a:p>
            <a:pPr lvl="3" eaLnBrk="1" latinLnBrk="0" hangingPunct="1"/>
            <a:r>
              <a:rPr kumimoji="0" lang="en-CA" dirty="0" smtClean="0"/>
              <a:t>Fourth level</a:t>
            </a:r>
          </a:p>
          <a:p>
            <a:pPr lvl="4" eaLnBrk="1" latinLnBrk="0" hangingPunct="1"/>
            <a:r>
              <a:rPr kumimoji="0" lang="en-CA" dirty="0" smtClean="0"/>
              <a:t>Fifth level</a:t>
            </a:r>
            <a:endParaRPr kumimoji="0" lang="en-US" dirty="0"/>
          </a:p>
        </p:txBody>
      </p:sp>
      <p:pic>
        <p:nvPicPr>
          <p:cNvPr id="20" name="Picture 19" descr="qc.png"/>
          <p:cNvPicPr>
            <a:picLocks noChangeAspect="1"/>
          </p:cNvPicPr>
          <p:nvPr userDrawn="1"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4800" y="155448"/>
            <a:ext cx="1073150" cy="11866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1" latinLnBrk="0" hangingPunct="1">
        <a:spcBef>
          <a:spcPct val="0"/>
        </a:spcBef>
        <a:buNone/>
        <a:defRPr kumimoji="0" sz="36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400" kern="1200">
          <a:solidFill>
            <a:schemeClr val="tx2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df"/><Relationship Id="rId5" Type="http://schemas.openxmlformats.org/officeDocument/2006/relationships/image" Target="../media/image42.png"/><Relationship Id="rId6" Type="http://schemas.openxmlformats.org/officeDocument/2006/relationships/image" Target="../media/image43.pd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d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df"/><Relationship Id="rId13" Type="http://schemas.openxmlformats.org/officeDocument/2006/relationships/image" Target="../media/image56.png"/><Relationship Id="rId14" Type="http://schemas.openxmlformats.org/officeDocument/2006/relationships/image" Target="../media/image57.pdf"/><Relationship Id="rId1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6" Type="http://schemas.openxmlformats.org/officeDocument/2006/relationships/image" Target="../media/image49.pdf"/><Relationship Id="rId7" Type="http://schemas.openxmlformats.org/officeDocument/2006/relationships/image" Target="../media/image50.png"/><Relationship Id="rId8" Type="http://schemas.openxmlformats.org/officeDocument/2006/relationships/image" Target="../media/image51.pdf"/><Relationship Id="rId9" Type="http://schemas.openxmlformats.org/officeDocument/2006/relationships/image" Target="../media/image52.png"/><Relationship Id="rId10" Type="http://schemas.openxmlformats.org/officeDocument/2006/relationships/image" Target="../media/image53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df"/><Relationship Id="rId5" Type="http://schemas.openxmlformats.org/officeDocument/2006/relationships/image" Target="../media/image62.png"/><Relationship Id="rId6" Type="http://schemas.openxmlformats.org/officeDocument/2006/relationships/image" Target="../media/image63.pdf"/><Relationship Id="rId7" Type="http://schemas.openxmlformats.org/officeDocument/2006/relationships/image" Target="../media/image64.png"/><Relationship Id="rId8" Type="http://schemas.openxmlformats.org/officeDocument/2006/relationships/image" Target="../media/image65.pdf"/><Relationship Id="rId9" Type="http://schemas.openxmlformats.org/officeDocument/2006/relationships/image" Target="../media/image66.png"/><Relationship Id="rId10" Type="http://schemas.openxmlformats.org/officeDocument/2006/relationships/image" Target="../media/image67.pdf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df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df"/><Relationship Id="rId3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df"/><Relationship Id="rId5" Type="http://schemas.openxmlformats.org/officeDocument/2006/relationships/image" Target="../media/image80.png"/><Relationship Id="rId6" Type="http://schemas.openxmlformats.org/officeDocument/2006/relationships/image" Target="../media/image81.pdf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df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d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df"/><Relationship Id="rId3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91.pdf"/><Relationship Id="rId5" Type="http://schemas.openxmlformats.org/officeDocument/2006/relationships/image" Target="../media/image92.png"/><Relationship Id="rId6" Type="http://schemas.openxmlformats.org/officeDocument/2006/relationships/image" Target="../media/image93.pdf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df"/><Relationship Id="rId5" Type="http://schemas.openxmlformats.org/officeDocument/2006/relationships/image" Target="../media/image98.png"/><Relationship Id="rId6" Type="http://schemas.openxmlformats.org/officeDocument/2006/relationships/image" Target="../media/image99.pdf"/><Relationship Id="rId7" Type="http://schemas.openxmlformats.org/officeDocument/2006/relationships/image" Target="../media/image100.png"/><Relationship Id="rId8" Type="http://schemas.openxmlformats.org/officeDocument/2006/relationships/image" Target="../media/image101.pdf"/><Relationship Id="rId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d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df"/><Relationship Id="rId3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df"/><Relationship Id="rId5" Type="http://schemas.openxmlformats.org/officeDocument/2006/relationships/image" Target="../media/image107.png"/><Relationship Id="rId6" Type="http://schemas.openxmlformats.org/officeDocument/2006/relationships/image" Target="../media/image108.pdf"/><Relationship Id="rId7" Type="http://schemas.openxmlformats.org/officeDocument/2006/relationships/image" Target="../media/image109.png"/><Relationship Id="rId8" Type="http://schemas.openxmlformats.org/officeDocument/2006/relationships/image" Target="../media/image110.pdf"/><Relationship Id="rId9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d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df"/><Relationship Id="rId5" Type="http://schemas.openxmlformats.org/officeDocument/2006/relationships/image" Target="../media/image115.png"/><Relationship Id="rId6" Type="http://schemas.openxmlformats.org/officeDocument/2006/relationships/image" Target="../media/image116.pdf"/><Relationship Id="rId7" Type="http://schemas.openxmlformats.org/officeDocument/2006/relationships/image" Target="../media/image117.png"/><Relationship Id="rId8" Type="http://schemas.openxmlformats.org/officeDocument/2006/relationships/image" Target="../media/image118.pdf"/><Relationship Id="rId9" Type="http://schemas.openxmlformats.org/officeDocument/2006/relationships/image" Target="../media/image119.png"/><Relationship Id="rId10" Type="http://schemas.openxmlformats.org/officeDocument/2006/relationships/image" Target="../media/image120.pdf"/><Relationship Id="rId11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df"/><Relationship Id="rId3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df"/><Relationship Id="rId5" Type="http://schemas.openxmlformats.org/officeDocument/2006/relationships/image" Target="../media/image127.png"/><Relationship Id="rId6" Type="http://schemas.openxmlformats.org/officeDocument/2006/relationships/image" Target="../media/image128.pdf"/><Relationship Id="rId7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d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9.png"/><Relationship Id="rId12" Type="http://schemas.openxmlformats.org/officeDocument/2006/relationships/image" Target="../media/image140.pdf"/><Relationship Id="rId13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df"/><Relationship Id="rId3" Type="http://schemas.openxmlformats.org/officeDocument/2006/relationships/image" Target="../media/image131.png"/><Relationship Id="rId4" Type="http://schemas.openxmlformats.org/officeDocument/2006/relationships/image" Target="../media/image132.pdf"/><Relationship Id="rId5" Type="http://schemas.openxmlformats.org/officeDocument/2006/relationships/image" Target="../media/image133.png"/><Relationship Id="rId6" Type="http://schemas.openxmlformats.org/officeDocument/2006/relationships/image" Target="../media/image134.pdf"/><Relationship Id="rId7" Type="http://schemas.openxmlformats.org/officeDocument/2006/relationships/image" Target="../media/image135.png"/><Relationship Id="rId8" Type="http://schemas.openxmlformats.org/officeDocument/2006/relationships/image" Target="../media/image136.pdf"/><Relationship Id="rId9" Type="http://schemas.openxmlformats.org/officeDocument/2006/relationships/image" Target="../media/image137.png"/><Relationship Id="rId10" Type="http://schemas.openxmlformats.org/officeDocument/2006/relationships/image" Target="../media/image138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df"/><Relationship Id="rId5" Type="http://schemas.openxmlformats.org/officeDocument/2006/relationships/image" Target="../media/image145.png"/><Relationship Id="rId6" Type="http://schemas.openxmlformats.org/officeDocument/2006/relationships/image" Target="../media/image146.pdf"/><Relationship Id="rId7" Type="http://schemas.openxmlformats.org/officeDocument/2006/relationships/image" Target="../media/image147.png"/><Relationship Id="rId8" Type="http://schemas.openxmlformats.org/officeDocument/2006/relationships/image" Target="../media/image148.pdf"/><Relationship Id="rId9" Type="http://schemas.openxmlformats.org/officeDocument/2006/relationships/image" Target="../media/image149.png"/><Relationship Id="rId10" Type="http://schemas.openxmlformats.org/officeDocument/2006/relationships/image" Target="../media/image150.pdf"/><Relationship Id="rId11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d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df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covery.gov/Transparency/RecipientReportedData/Pages/RecipientReportedDataMap.aspx" TargetMode="External"/><Relationship Id="rId3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enseaboutscience.org.uk/" TargetMode="External"/><Relationship Id="rId3" Type="http://schemas.openxmlformats.org/officeDocument/2006/relationships/hyperlink" Target="http://epiac1216.wordpress.com/2008/09/23/origins-of-the-phrase-pie-in-the-sk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d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df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df"/><Relationship Id="rId4" Type="http://schemas.openxmlformats.org/officeDocument/2006/relationships/image" Target="../media/image23.png"/><Relationship Id="rId5" Type="http://schemas.openxmlformats.org/officeDocument/2006/relationships/image" Target="../media/image24.pd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df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6" Type="http://schemas.openxmlformats.org/officeDocument/2006/relationships/image" Target="../media/image37.pdf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smtClean="0"/>
              <a:t>Pensées sur la théorie statistique</a:t>
            </a:r>
            <a:endParaRPr lang="en-US" dirty="0"/>
          </a:p>
        </p:txBody>
      </p:sp>
      <p:pic>
        <p:nvPicPr>
          <p:cNvPr id="6" name="Content Placeholder 5" descr="qc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52843" r="-5284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3645019" y="987553"/>
            <a:ext cx="185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Nancy Reid</a:t>
            </a:r>
            <a:endParaRPr lang="en-US" sz="2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SSC  2010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 err="1" smtClean="0"/>
              <a:t>Théorie</a:t>
            </a:r>
            <a:r>
              <a:rPr lang="en-CA" dirty="0" smtClean="0"/>
              <a:t> </a:t>
            </a:r>
            <a:r>
              <a:rPr lang="en-CA" dirty="0" err="1" smtClean="0"/>
              <a:t>statistique</a:t>
            </a:r>
            <a:endParaRPr lang="en-US" dirty="0"/>
          </a:p>
        </p:txBody>
      </p:sp>
      <p:pic>
        <p:nvPicPr>
          <p:cNvPr id="11" name="Picture 10" descr="meetingf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58" y="5504414"/>
            <a:ext cx="7562684" cy="105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  Fonctions valeur-p à partir de vraisemblance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16" name="Content Placeholder 15" descr="pvalplot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39850" y="736600"/>
            <a:ext cx="6464300" cy="6121400"/>
          </a:xfrm>
        </p:spPr>
      </p:pic>
      <p:pic>
        <p:nvPicPr>
          <p:cNvPr id="17" name="Picture 16" descr="pvalplot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39850" y="736600"/>
            <a:ext cx="6464300" cy="6121400"/>
          </a:xfrm>
          <a:prstGeom prst="rect">
            <a:avLst/>
          </a:prstGeom>
        </p:spPr>
      </p:pic>
      <p:pic>
        <p:nvPicPr>
          <p:cNvPr id="18" name="Picture 17" descr="pvalplot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339850" y="736600"/>
            <a:ext cx="6464300" cy="61214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828292" y="1767134"/>
            <a:ext cx="1228633" cy="593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4800" y="2360781"/>
            <a:ext cx="75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0.975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64892" y="5080512"/>
            <a:ext cx="1149915" cy="510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4800" y="4721562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25220" y="6404984"/>
            <a:ext cx="3044952" cy="365760"/>
          </a:xfrm>
        </p:spPr>
        <p:txBody>
          <a:bodyPr/>
          <a:lstStyle/>
          <a:p>
            <a:r>
              <a:rPr lang="en-CA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1527048"/>
            <a:ext cx="8500871" cy="4572000"/>
          </a:xfrm>
        </p:spPr>
        <p:txBody>
          <a:bodyPr/>
          <a:lstStyle/>
          <a:p>
            <a:r>
              <a:rPr lang="en-US" dirty="0" smtClean="0"/>
              <a:t>Racine de la vraisemblance</a:t>
            </a:r>
          </a:p>
          <a:p>
            <a:r>
              <a:rPr lang="en-US" sz="2400" dirty="0" smtClean="0"/>
              <a:t>Estimateur du max. de vraisemblance</a:t>
            </a:r>
          </a:p>
          <a:p>
            <a:r>
              <a:rPr lang="en-US" dirty="0" smtClean="0"/>
              <a:t>Fonction de score</a:t>
            </a:r>
          </a:p>
          <a:p>
            <a:r>
              <a:rPr lang="en-US" dirty="0" smtClean="0"/>
              <a:t>Toutes approximativement de loi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Beaucoup mieux: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/>
              <a:t>        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peut être 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57007" y="1554660"/>
            <a:ext cx="3987800" cy="444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56475" y="2048637"/>
            <a:ext cx="3175000" cy="444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355975" y="2539233"/>
            <a:ext cx="3035300" cy="4445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527333" y="3114532"/>
            <a:ext cx="1066800" cy="368300"/>
          </a:xfrm>
          <a:prstGeom prst="rect">
            <a:avLst/>
          </a:prstGeom>
        </p:spPr>
      </p:pic>
      <p:sp>
        <p:nvSpPr>
          <p:cNvPr id="22" name="Smiley Face 21"/>
          <p:cNvSpPr>
            <a:spLocks noChangeAspect="1"/>
          </p:cNvSpPr>
          <p:nvPr/>
        </p:nvSpPr>
        <p:spPr>
          <a:xfrm>
            <a:off x="346215" y="4116805"/>
            <a:ext cx="467999" cy="467999"/>
          </a:xfrm>
          <a:prstGeom prst="smileyFac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62000" y="5171165"/>
            <a:ext cx="685800" cy="3683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143733" y="5157359"/>
            <a:ext cx="2603500" cy="3683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665383" y="3890534"/>
            <a:ext cx="4368800" cy="85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1527048"/>
            <a:ext cx="8500871" cy="4572000"/>
          </a:xfrm>
        </p:spPr>
        <p:txBody>
          <a:bodyPr/>
          <a:lstStyle/>
          <a:p>
            <a:r>
              <a:rPr lang="en-US" dirty="0" smtClean="0"/>
              <a:t>Racine de la vraisemblance</a:t>
            </a:r>
          </a:p>
          <a:p>
            <a:r>
              <a:rPr lang="en-US" sz="2400" dirty="0" smtClean="0"/>
              <a:t>Estimateur du max. de </a:t>
            </a:r>
            <a:r>
              <a:rPr lang="en-US" sz="2400" dirty="0" err="1" smtClean="0"/>
              <a:t>vraisemblance</a:t>
            </a:r>
            <a:endParaRPr lang="en-US" sz="2400" dirty="0" smtClean="0"/>
          </a:p>
          <a:p>
            <a:r>
              <a:rPr lang="en-US" dirty="0" smtClean="0"/>
              <a:t>Fonction de score</a:t>
            </a:r>
          </a:p>
          <a:p>
            <a:endParaRPr lang="en-US" dirty="0" smtClean="0"/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16" name="Picture 15" descr="loglikplot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86960" y="3078522"/>
            <a:ext cx="3801660" cy="3600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43237" y="1540854"/>
            <a:ext cx="3987800" cy="4445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540430" y="2041864"/>
            <a:ext cx="3175000" cy="444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639275" y="2541588"/>
            <a:ext cx="3035300" cy="454098"/>
          </a:xfrm>
          <a:prstGeom prst="rect">
            <a:avLst/>
          </a:prstGeom>
        </p:spPr>
      </p:pic>
      <p:cxnSp>
        <p:nvCxnSpPr>
          <p:cNvPr id="33" name="Curved Connector 32"/>
          <p:cNvCxnSpPr/>
          <p:nvPr/>
        </p:nvCxnSpPr>
        <p:spPr>
          <a:xfrm rot="5400000">
            <a:off x="3350584" y="2775057"/>
            <a:ext cx="3612684" cy="303529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3270971" y="3115332"/>
            <a:ext cx="1472267" cy="12564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0800000" flipV="1">
            <a:off x="2526292" y="1985354"/>
            <a:ext cx="2718808" cy="191774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365875" y="5293180"/>
            <a:ext cx="213360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16" name="Content Placeholder 15" descr="pvalue2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2969" r="-42969"/>
              <a:stretch>
                <a:fillRect/>
              </a:stretch>
            </p:blipFill>
          </mc:Choice>
          <mc:Fallback>
            <p:blipFill>
              <a:blip r:embed="rId3"/>
              <a:srcRect l="-42969" r="-42969"/>
              <a:stretch>
                <a:fillRect/>
              </a:stretch>
            </p:blipFill>
          </mc:Fallback>
        </mc:AlternateContent>
        <p:spPr>
          <a:xfrm>
            <a:off x="304800" y="1527175"/>
            <a:ext cx="8501063" cy="4572000"/>
          </a:xfrm>
        </p:spPr>
      </p:pic>
      <p:pic>
        <p:nvPicPr>
          <p:cNvPr id="14" name="Picture 13" descr="pvalue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34000" y="1306152"/>
            <a:ext cx="5076000" cy="50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16" name="Content Placeholder 15" descr="pvalue2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2969" r="-42969"/>
              <a:stretch>
                <a:fillRect/>
              </a:stretch>
            </p:blipFill>
          </mc:Choice>
          <mc:Fallback>
            <p:blipFill>
              <a:blip r:embed="rId3"/>
              <a:srcRect l="-42969" r="-42969"/>
              <a:stretch>
                <a:fillRect/>
              </a:stretch>
            </p:blipFill>
          </mc:Fallback>
        </mc:AlternateContent>
        <p:spPr>
          <a:xfrm>
            <a:off x="66556" y="1256322"/>
            <a:ext cx="8983278" cy="507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7" name="Content Placeholder 6" descr="pvalue3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3003" r="-43003"/>
              <a:stretch>
                <a:fillRect/>
              </a:stretch>
            </p:blipFill>
          </mc:Choice>
          <mc:Fallback>
            <p:blipFill>
              <a:blip r:embed="rId3"/>
              <a:srcRect l="-43003" r="-43003"/>
              <a:stretch>
                <a:fillRect/>
              </a:stretch>
            </p:blipFill>
          </mc:Fallback>
        </mc:AlternateContent>
        <p:spPr>
          <a:xfrm>
            <a:off x="-148680" y="1328984"/>
            <a:ext cx="9441360" cy="507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8" name="Content Placeholder 7" descr="pvalue4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3003" r="-43003"/>
              <a:stretch>
                <a:fillRect/>
              </a:stretch>
            </p:blipFill>
          </mc:Choice>
          <mc:Fallback>
            <p:blipFill>
              <a:blip r:embed="rId3"/>
              <a:srcRect l="-43003" r="-43003"/>
              <a:stretch>
                <a:fillRect/>
              </a:stretch>
            </p:blipFill>
          </mc:Fallback>
        </mc:AlternateContent>
        <p:spPr>
          <a:xfrm>
            <a:off x="-148680" y="1328984"/>
            <a:ext cx="9441360" cy="507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Peut être presque exacte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7" name="Content Placeholder 6" descr="pvalue5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3003" r="-43003"/>
              <a:stretch>
                <a:fillRect/>
              </a:stretch>
            </p:blipFill>
          </mc:Choice>
          <mc:Fallback>
            <p:blipFill>
              <a:blip r:embed="rId3"/>
              <a:srcRect l="-43003" r="-43003"/>
              <a:stretch>
                <a:fillRect/>
              </a:stretch>
            </p:blipFill>
          </mc:Fallback>
        </mc:AlternateContent>
        <p:spPr>
          <a:xfrm>
            <a:off x="-148680" y="1328984"/>
            <a:ext cx="9441360" cy="5076000"/>
          </a:xfrm>
        </p:spPr>
      </p:pic>
      <p:pic>
        <p:nvPicPr>
          <p:cNvPr id="14" name="Picture 13" descr="pvalue5.pdf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60152" y="1334848"/>
            <a:ext cx="5076000" cy="5076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04800" y="2833688"/>
            <a:ext cx="2946400" cy="184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842248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</a:t>
            </a:r>
            <a:r>
              <a:rPr lang="en-US" dirty="0" err="1" smtClean="0"/>
              <a:t>Utiliser</a:t>
            </a:r>
            <a:r>
              <a:rPr lang="en-US" dirty="0" smtClean="0"/>
              <a:t> des approximations d’ordre supérieur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Approximations excellentes pour cas ‘faciles’</a:t>
            </a:r>
          </a:p>
          <a:p>
            <a:pPr lvl="1"/>
            <a:r>
              <a:rPr lang="en-US" dirty="0" smtClean="0"/>
              <a:t>Familles exponentielles, régression linéaire non normale</a:t>
            </a:r>
          </a:p>
          <a:p>
            <a:r>
              <a:rPr lang="en-US" dirty="0" smtClean="0"/>
              <a:t>Demandant plus de travail pour cas ‘modérés’</a:t>
            </a:r>
          </a:p>
          <a:p>
            <a:pPr lvl="1"/>
            <a:r>
              <a:rPr lang="en-US" dirty="0" smtClean="0"/>
              <a:t>Modèles autorégressifs, effets fixes et aléatoires,</a:t>
            </a:r>
          </a:p>
          <a:p>
            <a:pPr lvl="1">
              <a:buNone/>
            </a:pPr>
            <a:r>
              <a:rPr lang="en-US" dirty="0" smtClean="0"/>
              <a:t>     réponse discrète</a:t>
            </a:r>
          </a:p>
          <a:p>
            <a:r>
              <a:rPr lang="en-US" dirty="0" smtClean="0"/>
              <a:t>Délicates pour cas ‘difficiles’</a:t>
            </a:r>
          </a:p>
          <a:p>
            <a:pPr lvl="1"/>
            <a:r>
              <a:rPr lang="en-US" dirty="0" smtClean="0"/>
              <a:t>Modèles structurels complexes à sources de variation multiples</a:t>
            </a:r>
          </a:p>
          <a:p>
            <a:r>
              <a:rPr lang="en-US" dirty="0" smtClean="0"/>
              <a:t>Meilleurs résultats pour un paramètre scalaire</a:t>
            </a:r>
          </a:p>
          <a:p>
            <a:pPr lvl="1"/>
            <a:r>
              <a:rPr lang="en-US" dirty="0" smtClean="0"/>
              <a:t>Mais on peut devoir faire de l’inférence sur des paramètres vectoriels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D’où est-ce que ça vient?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6" name="Content Placeholder 5" descr="diffgeo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645" r="-645"/>
          <a:stretch>
            <a:fillRect/>
          </a:stretch>
        </p:blipFill>
        <p:spPr>
          <a:xfrm>
            <a:off x="855725" y="1527051"/>
            <a:ext cx="7432550" cy="3995995"/>
          </a:xfrm>
        </p:spPr>
      </p:pic>
      <p:sp>
        <p:nvSpPr>
          <p:cNvPr id="7" name="TextBox 6"/>
          <p:cNvSpPr txBox="1"/>
          <p:nvPr/>
        </p:nvSpPr>
        <p:spPr>
          <a:xfrm>
            <a:off x="2182933" y="5867438"/>
            <a:ext cx="477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</a:t>
            </a:r>
            <a:r>
              <a:rPr lang="en-US" dirty="0" smtClean="0"/>
              <a:t>Amari, 1982, </a:t>
            </a:r>
            <a:r>
              <a:rPr lang="en-US" dirty="0" err="1" smtClean="0"/>
              <a:t>Biometrika</a:t>
            </a:r>
            <a:r>
              <a:rPr lang="en-US" dirty="0" smtClean="0"/>
              <a:t>; </a:t>
            </a:r>
            <a:r>
              <a:rPr lang="en-US" dirty="0" err="1" smtClean="0"/>
              <a:t>Efron</a:t>
            </a:r>
            <a:r>
              <a:rPr lang="en-US" dirty="0" smtClean="0"/>
              <a:t> 1975 Annals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statistique en demande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“La science statistique connaît une croissance sans précédent tant en opportunités qu'en activités”</a:t>
            </a:r>
          </a:p>
          <a:p>
            <a:r>
              <a:rPr lang="en-US" dirty="0" smtClean="0"/>
              <a:t>Physique des hautes énergies</a:t>
            </a:r>
          </a:p>
          <a:p>
            <a:r>
              <a:rPr lang="en-US" dirty="0" smtClean="0"/>
              <a:t>Histoire de l'art</a:t>
            </a:r>
          </a:p>
          <a:p>
            <a:r>
              <a:rPr lang="en-US" dirty="0" smtClean="0"/>
              <a:t>Forage de réalité</a:t>
            </a:r>
          </a:p>
          <a:p>
            <a:r>
              <a:rPr lang="en-US" dirty="0" smtClean="0"/>
              <a:t>Bioinformatique</a:t>
            </a:r>
          </a:p>
          <a:p>
            <a:r>
              <a:rPr lang="en-US" dirty="0" smtClean="0"/>
              <a:t>Enquêtes complexes</a:t>
            </a:r>
          </a:p>
          <a:p>
            <a:r>
              <a:rPr lang="en-US" dirty="0" smtClean="0"/>
              <a:t>Climat et environnement</a:t>
            </a:r>
          </a:p>
          <a:p>
            <a:r>
              <a:rPr lang="en-US" dirty="0" smtClean="0"/>
              <a:t>SSC 2010 … </a:t>
            </a:r>
          </a:p>
        </p:txBody>
      </p:sp>
      <p:pic>
        <p:nvPicPr>
          <p:cNvPr id="4" name="Picture 3" descr="berger_lyons_reid_babu_bai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000" y="2794000"/>
            <a:ext cx="4848000" cy="3636000"/>
          </a:xfrm>
          <a:prstGeom prst="rect">
            <a:avLst/>
          </a:prstGeom>
        </p:spPr>
      </p:pic>
      <p:pic>
        <p:nvPicPr>
          <p:cNvPr id="5" name="Picture 4" descr="lh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532" y="3572933"/>
            <a:ext cx="4964467" cy="2857067"/>
          </a:xfrm>
          <a:prstGeom prst="rect">
            <a:avLst/>
          </a:prstGeom>
        </p:spPr>
      </p:pic>
      <p:pic>
        <p:nvPicPr>
          <p:cNvPr id="6" name="Picture 5" descr="soh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333" y="1998133"/>
            <a:ext cx="3546089" cy="4650353"/>
          </a:xfrm>
          <a:prstGeom prst="rect">
            <a:avLst/>
          </a:prstGeom>
        </p:spPr>
      </p:pic>
      <p:pic>
        <p:nvPicPr>
          <p:cNvPr id="7" name="Picture 6" descr="realit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705" y="3001412"/>
            <a:ext cx="5024967" cy="342858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D’où est-ce que ça vient?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8553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Géométrie différentielle de modèles statistiques</a:t>
            </a:r>
          </a:p>
          <a:p>
            <a:r>
              <a:rPr lang="en-US" dirty="0" smtClean="0"/>
              <a:t>Théorie des familles exponentielles</a:t>
            </a:r>
          </a:p>
          <a:p>
            <a:r>
              <a:rPr lang="en-US" dirty="0" err="1" smtClean="0"/>
              <a:t>Approximations d’Edgeworth et du point de selle</a:t>
            </a:r>
            <a:endParaRPr lang="en-US" dirty="0" smtClean="0"/>
          </a:p>
          <a:p>
            <a:r>
              <a:rPr lang="en-US" dirty="0" smtClean="0"/>
              <a:t>Idée clef:</a:t>
            </a:r>
          </a:p>
          <a:p>
            <a:r>
              <a:rPr lang="en-US" dirty="0" smtClean="0"/>
              <a:t>Un modèle paramétrique lisse peut être approximé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rgbClr val="0000FF"/>
                </a:solidFill>
              </a:rPr>
              <a:t> par un modèle tangent tiré d’une famille exponentielle</a:t>
            </a:r>
          </a:p>
          <a:p>
            <a:r>
              <a:rPr lang="en-US" dirty="0" smtClean="0"/>
              <a:t>Nécessite de différencier la fonction de log-vraisemblance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par rapport à l’espace échantillonnal</a:t>
            </a:r>
          </a:p>
          <a:p>
            <a:r>
              <a:rPr lang="en-US" dirty="0" smtClean="0"/>
              <a:t>Permet des généralisations aux modèles plus complexes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D’où</a:t>
            </a:r>
            <a:r>
              <a:rPr lang="en-US" dirty="0" smtClean="0"/>
              <a:t> </a:t>
            </a:r>
            <a:r>
              <a:rPr lang="en-US" dirty="0" err="1" smtClean="0"/>
              <a:t>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ça</a:t>
            </a:r>
            <a:r>
              <a:rPr lang="en-US" dirty="0" smtClean="0"/>
              <a:t> </a:t>
            </a:r>
            <a:r>
              <a:rPr lang="en-US" dirty="0" err="1" smtClean="0"/>
              <a:t>vient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Likelihood as pivotal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9" name="Content Placeholder 8" descr="waldfig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3375" r="-13375"/>
          <a:stretch>
            <a:fillRect/>
          </a:stretch>
        </p:blipFill>
        <p:spPr>
          <a:xfrm>
            <a:off x="-48240" y="1346040"/>
            <a:ext cx="9240480" cy="496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Généralisations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85534"/>
          </a:xfrm>
        </p:spPr>
        <p:txBody>
          <a:bodyPr/>
          <a:lstStyle/>
          <a:p>
            <a:r>
              <a:rPr lang="en-US" dirty="0" smtClean="0"/>
              <a:t>À des données discrètes</a:t>
            </a:r>
          </a:p>
          <a:p>
            <a:r>
              <a:rPr lang="en-US" dirty="0" smtClean="0"/>
              <a:t>Lorsque différencier la log-vraisemblance par rapport à l’espace échantillonnal est plus</a:t>
            </a:r>
          </a:p>
          <a:p>
            <a:r>
              <a:rPr lang="en-US" dirty="0" smtClean="0"/>
              <a:t>Solution: utiliser plutôt la valeur espérée de la statistique de score</a:t>
            </a:r>
          </a:p>
          <a:p>
            <a:r>
              <a:rPr lang="en-US" dirty="0" smtClean="0"/>
              <a:t>L’erreur relative est alors                 plutôt que</a:t>
            </a:r>
          </a:p>
          <a:p>
            <a:r>
              <a:rPr lang="en-US" dirty="0" smtClean="0"/>
              <a:t>Tout de même mieux que l’approximation normale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98678" y="3996621"/>
            <a:ext cx="11049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187128" y="4014993"/>
            <a:ext cx="13970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Généralisations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9" name="Content Placeholder 8" descr="poisson-figure-eps-converted-to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430" b="-9430"/>
              <a:stretch>
                <a:fillRect/>
              </a:stretch>
            </p:blipFill>
          </mc:Choice>
          <mc:Fallback>
            <p:blipFill>
              <a:blip r:embed="rId3"/>
              <a:srcRect t="-9430" b="-9430"/>
              <a:stretch>
                <a:fillRect/>
              </a:stretch>
            </p:blipFill>
          </mc:Fallback>
        </mc:AlternateContent>
        <p:spPr>
          <a:xfrm>
            <a:off x="301625" y="1527175"/>
            <a:ext cx="8504238" cy="4684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Généralisations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85534"/>
          </a:xfrm>
        </p:spPr>
        <p:txBody>
          <a:bodyPr/>
          <a:lstStyle/>
          <a:p>
            <a:r>
              <a:rPr lang="en-US" dirty="0" smtClean="0"/>
              <a:t>À des paramètres d’intérêt vectoriels</a:t>
            </a:r>
          </a:p>
          <a:p>
            <a:r>
              <a:rPr lang="en-US" sz="2400" dirty="0" smtClean="0"/>
              <a:t>Mais nos solutions nécessitent un seul paramètre</a:t>
            </a:r>
          </a:p>
          <a:p>
            <a:r>
              <a:rPr lang="en-US" dirty="0" smtClean="0"/>
              <a:t>Solution: utiliser la longueur du vecteur, conditionnelle à sa direction</a:t>
            </a:r>
          </a:p>
        </p:txBody>
      </p:sp>
      <p:pic>
        <p:nvPicPr>
          <p:cNvPr id="9" name="Content Placeholder 7" descr="pvalue4.pdf"/>
          <p:cNvPicPr>
            <a:picLocks noGrp="1"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43003" r="-43003"/>
              <a:stretch>
                <a:fillRect/>
              </a:stretch>
            </p:blipFill>
          </mc:Choice>
          <mc:Fallback>
            <p:blipFill>
              <a:blip r:embed="rId3"/>
              <a:srcRect l="-43003" r="-43003"/>
              <a:stretch>
                <a:fillRect/>
              </a:stretch>
            </p:blipFill>
          </mc:Fallback>
        </mc:AlternateContent>
        <p:spPr>
          <a:xfrm>
            <a:off x="7068240" y="1545453"/>
            <a:ext cx="2075760" cy="1116000"/>
          </a:xfrm>
          <a:prstGeom prst="rect">
            <a:avLst/>
          </a:prstGeom>
        </p:spPr>
      </p:pic>
      <p:pic>
        <p:nvPicPr>
          <p:cNvPr id="10" name="Picture 9" descr="psihat-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44118" y="3375962"/>
            <a:ext cx="3852562" cy="2916000"/>
          </a:xfrm>
          <a:prstGeom prst="rect">
            <a:avLst/>
          </a:prstGeom>
        </p:spPr>
      </p:pic>
      <p:pic>
        <p:nvPicPr>
          <p:cNvPr id="11" name="Picture 10" descr="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07120" y="3364622"/>
            <a:ext cx="2916000" cy="29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Généralisations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85534"/>
          </a:xfrm>
        </p:spPr>
        <p:txBody>
          <a:bodyPr/>
          <a:lstStyle/>
          <a:p>
            <a:r>
              <a:rPr lang="en-US" dirty="0" smtClean="0"/>
              <a:t>Étendre le rôle de la famille exponentielle</a:t>
            </a:r>
          </a:p>
          <a:p>
            <a:r>
              <a:rPr lang="en-US" dirty="0" smtClean="0"/>
              <a:t>En généralisant la différentiation par rapport à l’espace échantillonnal</a:t>
            </a:r>
          </a:p>
          <a:p>
            <a:r>
              <a:rPr lang="en-US" dirty="0" smtClean="0"/>
              <a:t>Idée: différencier la log-vraisemblance espérée</a:t>
            </a:r>
          </a:p>
          <a:p>
            <a:pPr lvl="1"/>
            <a:r>
              <a:rPr lang="en-US" dirty="0" smtClean="0"/>
              <a:t>Plutôt que la log-vraisemblance</a:t>
            </a:r>
          </a:p>
          <a:p>
            <a:r>
              <a:rPr lang="en-US" dirty="0" smtClean="0"/>
              <a:t>Mène à une nouvelle version de la famille exponentielle approximante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Peut être utilisée avec les pseudo-vraisemblances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 pouvons-nous apprendre?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bayésienne/non bayésienne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8553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Les approximations d’ordre supérieur demandent</a:t>
            </a:r>
          </a:p>
          <a:p>
            <a:r>
              <a:rPr lang="en-US" dirty="0" smtClean="0"/>
              <a:t>De différencier la fonction de log-vraisemblance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par rapport à l’espace échantillonnal</a:t>
            </a:r>
            <a:endParaRPr lang="en-US" dirty="0" smtClean="0"/>
          </a:p>
          <a:p>
            <a:r>
              <a:rPr lang="en-US" dirty="0" smtClean="0"/>
              <a:t>L’inférence bayésienne sera différente</a:t>
            </a:r>
          </a:p>
          <a:p>
            <a:r>
              <a:rPr lang="en-US" dirty="0" smtClean="0"/>
              <a:t>Les développements asymptotiques soulignent cet écart</a:t>
            </a:r>
          </a:p>
          <a:p>
            <a:r>
              <a:rPr lang="en-US" dirty="0" smtClean="0"/>
              <a:t>Les </a:t>
            </a:r>
            <a:r>
              <a:rPr lang="en-US" i="1" dirty="0" smtClean="0"/>
              <a:t>a posteriori </a:t>
            </a:r>
            <a:r>
              <a:rPr lang="en-US" dirty="0" smtClean="0"/>
              <a:t>bayésiens ne sont en général pas calibrés</a:t>
            </a:r>
          </a:p>
          <a:p>
            <a:r>
              <a:rPr lang="en-US" dirty="0" smtClean="0"/>
              <a:t>Ne peuvent pas toujours être corrigés par le choix d</a:t>
            </a:r>
            <a:r>
              <a:rPr lang="en-US" i="1" dirty="0" smtClean="0"/>
              <a:t>’a priori</a:t>
            </a:r>
          </a:p>
          <a:p>
            <a:r>
              <a:rPr lang="en-US" dirty="0" smtClean="0"/>
              <a:t>Nous pouvons étudier ceci en comparant approximations bayésiennes et non bayésiennes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Exemple: inférence pour ED50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bayésienne/non bayésienne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85534"/>
          </a:xfrm>
        </p:spPr>
        <p:txBody>
          <a:bodyPr>
            <a:normAutofit/>
          </a:bodyPr>
          <a:lstStyle/>
          <a:p>
            <a:r>
              <a:rPr lang="en-US" dirty="0" smtClean="0"/>
              <a:t>Régression logistique avec une seule covariable</a:t>
            </a:r>
          </a:p>
          <a:p>
            <a:r>
              <a:rPr lang="en-US" dirty="0" smtClean="0"/>
              <a:t>Sur l’échelle logistique</a:t>
            </a:r>
          </a:p>
          <a:p>
            <a:r>
              <a:rPr lang="en-US" dirty="0" smtClean="0"/>
              <a:t>Lois a priori plates pour</a:t>
            </a:r>
          </a:p>
          <a:p>
            <a:r>
              <a:rPr lang="en-US" dirty="0" smtClean="0"/>
              <a:t>Le paramètre d’intérêt est</a:t>
            </a:r>
          </a:p>
          <a:p>
            <a:r>
              <a:rPr lang="en-US" dirty="0" smtClean="0"/>
              <a:t>Couverture empirique des intervalles bayésiens </a:t>
            </a:r>
            <a:r>
              <a:rPr lang="en-US" i="1" dirty="0" smtClean="0"/>
              <a:t>a posteriori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0.90, 0.88, 0.89, 0.90</a:t>
            </a:r>
          </a:p>
          <a:p>
            <a:r>
              <a:rPr lang="en-US" dirty="0" smtClean="0"/>
              <a:t>Couverture empirique d’intervalles utilisant</a:t>
            </a:r>
          </a:p>
          <a:p>
            <a:pPr lvl="1"/>
            <a:r>
              <a:rPr lang="en-US" dirty="0" smtClean="0"/>
              <a:t>0.95, 0.95, 0.95, 0.95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57638" y="2176463"/>
            <a:ext cx="32385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82658" y="2673350"/>
            <a:ext cx="825500" cy="368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3183" y="3157056"/>
            <a:ext cx="1600200" cy="3683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059301" y="5111855"/>
            <a:ext cx="82550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Loi </a:t>
            </a:r>
            <a:r>
              <a:rPr lang="en-US" i="1" dirty="0" smtClean="0"/>
              <a:t>a priori </a:t>
            </a:r>
            <a:r>
              <a:rPr lang="en-US" dirty="0" smtClean="0"/>
              <a:t>plates: mauvaise idée!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bayésienne/non bayésienne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16" name="Content Placeholder 15" descr="heinrich3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36452" r="-3645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Loi </a:t>
            </a:r>
            <a:r>
              <a:rPr lang="en-US" i="1" dirty="0" smtClean="0"/>
              <a:t>a priori </a:t>
            </a:r>
            <a:r>
              <a:rPr lang="en-US" dirty="0" smtClean="0"/>
              <a:t>plates: mauvaise idée!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bayésienne/non bayésienne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7" name="Content Placeholder 6" descr="ncircleall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00000" y="1226744"/>
            <a:ext cx="5544000" cy="55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534400" cy="758952"/>
          </a:xfrm>
        </p:spPr>
        <p:txBody>
          <a:bodyPr/>
          <a:lstStyle/>
          <a:p>
            <a:r>
              <a:rPr lang="en-US" dirty="0" smtClean="0"/>
              <a:t>      </a:t>
            </a:r>
            <a:r>
              <a:rPr lang="en-US" dirty="0" err="1" smtClean="0"/>
              <a:t>Pensée</a:t>
            </a:r>
            <a:r>
              <a:rPr lang="en-US" dirty="0" smtClean="0"/>
              <a:t> </a:t>
            </a:r>
            <a:r>
              <a:rPr lang="en-US" dirty="0" err="1" smtClean="0"/>
              <a:t>Statistique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83800"/>
          </a:xfrm>
        </p:spPr>
        <p:txBody>
          <a:bodyPr wrap="square">
            <a:noAutofit/>
          </a:bodyPr>
          <a:lstStyle/>
          <a:p>
            <a:r>
              <a:rPr lang="en-US" dirty="0" err="1" smtClean="0"/>
              <a:t>Pleins</a:t>
            </a:r>
            <a:r>
              <a:rPr lang="en-US" dirty="0" smtClean="0"/>
              <a:t> des </a:t>
            </a:r>
            <a:r>
              <a:rPr lang="en-US" dirty="0" err="1" smtClean="0"/>
              <a:t>ressources</a:t>
            </a:r>
            <a:r>
              <a:rPr lang="en-US" dirty="0" smtClean="0"/>
              <a:t> 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Theory of statistics</a:t>
            </a:r>
            <a:endParaRPr lang="en-US"/>
          </a:p>
        </p:txBody>
      </p:sp>
      <p:pic>
        <p:nvPicPr>
          <p:cNvPr id="11" name="Picture 10" descr="moreorl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3" y="2219827"/>
            <a:ext cx="7457483" cy="3060000"/>
          </a:xfrm>
          <a:prstGeom prst="rect">
            <a:avLst/>
          </a:prstGeom>
        </p:spPr>
      </p:pic>
      <p:pic>
        <p:nvPicPr>
          <p:cNvPr id="12" name="Picture 11" descr="Screen shot 2010-05-24 at 3.21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2352"/>
            <a:ext cx="9144000" cy="1953296"/>
          </a:xfrm>
          <a:prstGeom prst="rect">
            <a:avLst/>
          </a:prstGeom>
        </p:spPr>
      </p:pic>
      <p:pic>
        <p:nvPicPr>
          <p:cNvPr id="13" name="Picture 12" descr="Screen shot 2010-05-24 at 3.22.4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82270"/>
            <a:ext cx="9144000" cy="1493459"/>
          </a:xfrm>
          <a:prstGeom prst="rect">
            <a:avLst/>
          </a:prstGeom>
        </p:spPr>
      </p:pic>
      <p:pic>
        <p:nvPicPr>
          <p:cNvPr id="14" name="Picture 13" descr="Screen shot 2010-05-24 at 3.23.1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2197422"/>
            <a:ext cx="7391400" cy="3238500"/>
          </a:xfrm>
          <a:prstGeom prst="rect">
            <a:avLst/>
          </a:prstGeom>
        </p:spPr>
      </p:pic>
      <p:pic>
        <p:nvPicPr>
          <p:cNvPr id="15" name="Picture 14" descr="struc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36" y="2810042"/>
            <a:ext cx="1574800" cy="2387600"/>
          </a:xfrm>
          <a:prstGeom prst="rect">
            <a:avLst/>
          </a:prstGeom>
        </p:spPr>
      </p:pic>
      <p:pic>
        <p:nvPicPr>
          <p:cNvPr id="16" name="Picture 15" descr="significanc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659" y="2780631"/>
            <a:ext cx="1754682" cy="2412000"/>
          </a:xfrm>
          <a:prstGeom prst="rect">
            <a:avLst/>
          </a:prstGeom>
        </p:spPr>
      </p:pic>
      <p:pic>
        <p:nvPicPr>
          <p:cNvPr id="17" name="Picture 16" descr="bes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232" y="2752892"/>
            <a:ext cx="1608000" cy="24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Loi </a:t>
            </a:r>
            <a:r>
              <a:rPr lang="en-US" i="1" dirty="0" smtClean="0"/>
              <a:t>a priori </a:t>
            </a:r>
            <a:r>
              <a:rPr lang="en-US" dirty="0" smtClean="0"/>
              <a:t>plates: mauvaise idée!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bayésienne/non bayésienne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7" name="Content Placeholder 6" descr="ncircleall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00000" y="1204064"/>
            <a:ext cx="5544000" cy="5544000"/>
          </a:xfrm>
        </p:spPr>
      </p:pic>
      <p:sp>
        <p:nvSpPr>
          <p:cNvPr id="6" name="TextBox 5"/>
          <p:cNvSpPr txBox="1"/>
          <p:nvPr/>
        </p:nvSpPr>
        <p:spPr>
          <a:xfrm>
            <a:off x="301752" y="1503314"/>
            <a:ext cx="3482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Valeur-p bayésienne </a:t>
            </a:r>
            <a:r>
              <a:rPr lang="en-US" sz="2800" dirty="0" smtClean="0">
                <a:latin typeface="Calibri"/>
                <a:cs typeface="Calibri"/>
              </a:rPr>
              <a:t>– </a:t>
            </a:r>
          </a:p>
          <a:p>
            <a:r>
              <a:rPr lang="en-US" sz="2800" dirty="0" smtClean="0">
                <a:latin typeface="Calibri"/>
                <a:cs typeface="Calibri"/>
              </a:rPr>
              <a:t>   </a:t>
            </a:r>
            <a:r>
              <a:rPr lang="en-US" sz="2800" dirty="0" err="1" smtClean="0">
                <a:solidFill>
                  <a:srgbClr val="0000FF"/>
                </a:solidFill>
                <a:latin typeface="Calibri"/>
                <a:cs typeface="Calibri"/>
              </a:rPr>
              <a:t>valeur-p fréquentiste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65188" y="2707413"/>
            <a:ext cx="14986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1050" y="3883025"/>
            <a:ext cx="2146300" cy="7366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81050" y="4835525"/>
            <a:ext cx="23495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Modèles plus complexes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Partial, quasi, composite likelihood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L’inférence basée sur la vraisemblance a plusieurs qualités souhaitables</a:t>
            </a:r>
          </a:p>
          <a:p>
            <a:r>
              <a:rPr lang="en-US" dirty="0" smtClean="0"/>
              <a:t>Exhaustivité, efficacité asymptotique</a:t>
            </a:r>
          </a:p>
          <a:p>
            <a:r>
              <a:rPr lang="en-US" dirty="0" smtClean="0"/>
              <a:t>Bonnes approximations pour les distributions requises</a:t>
            </a:r>
          </a:p>
          <a:p>
            <a:r>
              <a:rPr lang="en-US" dirty="0" smtClean="0"/>
              <a:t>Obtenue naturellement à partir de modèles paramétriques</a:t>
            </a:r>
          </a:p>
          <a:p>
            <a:r>
              <a:rPr lang="en-US" dirty="0" smtClean="0"/>
              <a:t>Peut être difficle à construire, </a:t>
            </a:r>
          </a:p>
          <a:p>
            <a:pPr>
              <a:buNone/>
            </a:pPr>
            <a:r>
              <a:rPr lang="en-US" dirty="0" smtClean="0"/>
              <a:t>             surtout pour des modèles complexes</a:t>
            </a:r>
          </a:p>
          <a:p>
            <a:r>
              <a:rPr lang="en-US" dirty="0" smtClean="0"/>
              <a:t>Plusieurs généralisations naturelles: vraisemblance partielle pour données censurées, quasi-vraisemblance pour équations d’estimation généralisées, </a:t>
            </a:r>
            <a:r>
              <a:rPr lang="en-US" dirty="0" smtClean="0">
                <a:solidFill>
                  <a:srgbClr val="0000FF"/>
                </a:solidFill>
              </a:rPr>
              <a:t>vraisemblance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composite pour données dépendantes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Modèles complexes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70874" y="6404984"/>
            <a:ext cx="3665277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Exemple: études longitudinales de sujets atteints de migraines</a:t>
            </a:r>
          </a:p>
          <a:p>
            <a:r>
              <a:rPr lang="en-US" dirty="0" smtClean="0"/>
              <a:t>Variable latente </a:t>
            </a:r>
          </a:p>
          <a:p>
            <a:r>
              <a:rPr lang="en-US" dirty="0" smtClean="0"/>
              <a:t>Variable observée </a:t>
            </a:r>
          </a:p>
          <a:p>
            <a:endParaRPr lang="en-US" dirty="0" smtClean="0"/>
          </a:p>
          <a:p>
            <a:r>
              <a:rPr lang="en-US" dirty="0" smtClean="0"/>
              <a:t>E.g. maux de tête intenses, modérés, faibles, absents…</a:t>
            </a:r>
          </a:p>
          <a:p>
            <a:r>
              <a:rPr lang="en-US" dirty="0" smtClean="0"/>
              <a:t>       Covariables: âge, éducation, analgésiques, météo, …</a:t>
            </a:r>
          </a:p>
          <a:p>
            <a:r>
              <a:rPr lang="en-US" dirty="0" smtClean="0"/>
              <a:t>              effets aléatoires inter- et intra-sujets</a:t>
            </a:r>
          </a:p>
          <a:p>
            <a:r>
              <a:rPr lang="en-US" dirty="0" smtClean="0"/>
              <a:t>Corrélation sérielle 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100388" y="2562933"/>
            <a:ext cx="3187700" cy="457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11513" y="3500918"/>
            <a:ext cx="5867400" cy="419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10258" y="4672286"/>
            <a:ext cx="419100" cy="279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74688" y="5165073"/>
            <a:ext cx="914400" cy="355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606458" y="5606865"/>
            <a:ext cx="4381500" cy="43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      Vraisemblance pour données discrètes longitudinales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44082" y="6404984"/>
            <a:ext cx="3892071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smtClean="0"/>
              <a:t>Fonction de vraisemblance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Difficile à calculer</a:t>
            </a:r>
          </a:p>
          <a:p>
            <a:r>
              <a:rPr lang="en-US" dirty="0" smtClean="0"/>
              <a:t>Hypothèses fortes</a:t>
            </a:r>
          </a:p>
          <a:p>
            <a:r>
              <a:rPr lang="en-US" dirty="0" smtClean="0"/>
              <a:t>Proposition:  utiliser des densités bivariées marginales </a:t>
            </a:r>
          </a:p>
          <a:p>
            <a:pPr>
              <a:buNone/>
            </a:pPr>
            <a:r>
              <a:rPr lang="en-US" dirty="0" smtClean="0"/>
              <a:t>           à la place des densités normales multivariées</a:t>
            </a:r>
          </a:p>
          <a:p>
            <a:r>
              <a:rPr lang="en-US" dirty="0" smtClean="0"/>
              <a:t>Ce qui donne un modèle mal spécifié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6448" y="2347913"/>
            <a:ext cx="84201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Vraisemblance composite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3554" y="6404984"/>
            <a:ext cx="3642598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Fonction de vraisemblance composite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Plus généralement,</a:t>
            </a:r>
          </a:p>
          <a:p>
            <a:endParaRPr lang="en-US" dirty="0" smtClean="0"/>
          </a:p>
          <a:p>
            <a:r>
              <a:rPr lang="en-US" dirty="0" smtClean="0"/>
              <a:t>Les ensembles           indexent  des distributions marginales ou conditionnelles (ou …) </a:t>
            </a:r>
          </a:p>
          <a:p>
            <a:r>
              <a:rPr lang="en-US" dirty="0" smtClean="0"/>
              <a:t>Inférence basée sur la théorie des équations d’estimation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03300" y="2316163"/>
            <a:ext cx="7137400" cy="1041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54633" y="3379163"/>
            <a:ext cx="4165600" cy="1054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956303" y="4452637"/>
            <a:ext cx="43180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exemple simple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60591" y="6404984"/>
            <a:ext cx="4175561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L’EMV par paires de</a:t>
            </a:r>
            <a:r>
              <a:rPr lang="en-US" dirty="0" smtClean="0"/>
              <a:t>      est entièrement efficace</a:t>
            </a:r>
          </a:p>
          <a:p>
            <a:r>
              <a:rPr lang="en-US" dirty="0" smtClean="0"/>
              <a:t>Si               ,  la perte d’efficacité dépend de la dimension</a:t>
            </a:r>
          </a:p>
          <a:p>
            <a:r>
              <a:rPr lang="en-US" dirty="0" smtClean="0"/>
              <a:t>Petite pour dimension plus petite que, disons, 10</a:t>
            </a:r>
          </a:p>
          <a:p>
            <a:r>
              <a:rPr lang="en-US" dirty="0" smtClean="0"/>
              <a:t>S’écroule si                   et que la taille échantillonnale est fixe</a:t>
            </a:r>
          </a:p>
          <a:p>
            <a:pPr lvl="1"/>
            <a:r>
              <a:rPr lang="en-US" dirty="0" smtClean="0"/>
              <a:t>Pertinent pour séries chronologiques, applications génétiques 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89375" y="1533435"/>
            <a:ext cx="4038600" cy="1930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85080" y="3526987"/>
            <a:ext cx="152400" cy="266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79080" y="3925645"/>
            <a:ext cx="9906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705460" y="4066478"/>
            <a:ext cx="190500" cy="241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77888" y="2138363"/>
            <a:ext cx="2082800" cy="774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495132" y="4978824"/>
            <a:ext cx="10795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 Estimateur par vraisemblance composite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87384" y="6404984"/>
            <a:ext cx="3948768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dirty="0" err="1" smtClean="0"/>
              <a:t>Information de Godambe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30450" y="1742398"/>
            <a:ext cx="4483100" cy="381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29050" y="2543175"/>
            <a:ext cx="1485900" cy="406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60600" y="3319463"/>
            <a:ext cx="4622800" cy="482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768600" y="4179888"/>
            <a:ext cx="36830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66725" y="5573074"/>
            <a:ext cx="83693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récentes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60591" y="6404984"/>
            <a:ext cx="4175561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Données longitudinales binaires et continues:  modèles à effets aléatoires</a:t>
            </a:r>
          </a:p>
          <a:p>
            <a:r>
              <a:rPr lang="en-US" dirty="0" smtClean="0"/>
              <a:t>Analyse de survie:  modèles de défaillance, copules </a:t>
            </a:r>
          </a:p>
          <a:p>
            <a:r>
              <a:rPr lang="en-US" dirty="0" smtClean="0"/>
              <a:t>Réponses de types multiples: discrète et continue;     marqueurs et temps d’évènements</a:t>
            </a:r>
          </a:p>
          <a:p>
            <a:r>
              <a:rPr lang="en-US" dirty="0" smtClean="0"/>
              <a:t>Finance: modèle à covariance variant dans le temps </a:t>
            </a:r>
          </a:p>
          <a:p>
            <a:r>
              <a:rPr lang="en-US" dirty="0" smtClean="0"/>
              <a:t>Génétique/bioinformatique:  CCL pour distribution </a:t>
            </a:r>
            <a:r>
              <a:rPr lang="en-US" dirty="0" err="1" smtClean="0"/>
              <a:t>vonMises</a:t>
            </a:r>
            <a:r>
              <a:rPr lang="en-US" dirty="0" smtClean="0"/>
              <a:t>: repliement de </a:t>
            </a:r>
            <a:r>
              <a:rPr lang="en-US" dirty="0" err="1" smtClean="0"/>
              <a:t>protéine</a:t>
            </a:r>
            <a:r>
              <a:rPr lang="en-US" dirty="0" smtClean="0"/>
              <a:t>; </a:t>
            </a:r>
            <a:r>
              <a:rPr lang="en-US" dirty="0" err="1" smtClean="0"/>
              <a:t>cartographie</a:t>
            </a:r>
            <a:r>
              <a:rPr lang="en-US" dirty="0" smtClean="0"/>
              <a:t> </a:t>
            </a:r>
            <a:r>
              <a:rPr lang="en-US" dirty="0" err="1" smtClean="0"/>
              <a:t>génétique</a:t>
            </a:r>
            <a:r>
              <a:rPr lang="en-US" dirty="0" smtClean="0"/>
              <a:t>; </a:t>
            </a:r>
            <a:r>
              <a:rPr lang="en-US" dirty="0" err="1" smtClean="0"/>
              <a:t>déséquilibre</a:t>
            </a:r>
            <a:r>
              <a:rPr lang="en-US" dirty="0" smtClean="0"/>
              <a:t> de liaison </a:t>
            </a:r>
          </a:p>
          <a:p>
            <a:r>
              <a:rPr lang="en-US" dirty="0" smtClean="0"/>
              <a:t>Données spatiales: </a:t>
            </a:r>
            <a:r>
              <a:rPr lang="en-US" dirty="0" err="1" smtClean="0"/>
              <a:t>géostatistique</a:t>
            </a:r>
            <a:r>
              <a:rPr lang="en-US" dirty="0" smtClean="0"/>
              <a:t>, processus spatiaux ponctuels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et plus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216233" y="6404984"/>
            <a:ext cx="3619919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smtClean="0"/>
              <a:t>Analyse </a:t>
            </a:r>
            <a:r>
              <a:rPr lang="en-US" dirty="0" err="1" smtClean="0"/>
              <a:t>d’images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Modèle</a:t>
            </a:r>
            <a:r>
              <a:rPr lang="en-US" dirty="0" smtClean="0"/>
              <a:t> de </a:t>
            </a:r>
            <a:r>
              <a:rPr lang="en-US" dirty="0" err="1" smtClean="0"/>
              <a:t>Rasch</a:t>
            </a:r>
            <a:endParaRPr lang="en-US" dirty="0" smtClean="0"/>
          </a:p>
          <a:p>
            <a:r>
              <a:rPr lang="en-US" dirty="0" smtClean="0"/>
              <a:t>Modèle de Bradley-Terry  </a:t>
            </a:r>
          </a:p>
          <a:p>
            <a:r>
              <a:rPr lang="en-US" dirty="0" smtClean="0"/>
              <a:t>Modèle à espace d’états</a:t>
            </a:r>
          </a:p>
          <a:p>
            <a:r>
              <a:rPr lang="en-US" dirty="0" smtClean="0"/>
              <a:t>Dynamique des populations</a:t>
            </a:r>
          </a:p>
          <a:p>
            <a:r>
              <a:rPr lang="en-US" dirty="0" smtClean="0"/>
              <a:t> …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 pouvons-nous apprendre?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8195" y="6404984"/>
            <a:ext cx="3687957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Pensée statistique                      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83800"/>
          </a:xfrm>
        </p:spPr>
        <p:txBody>
          <a:bodyPr wrap="square">
            <a:noAutofit/>
          </a:bodyPr>
          <a:lstStyle/>
          <a:p>
            <a:r>
              <a:rPr lang="en-US" dirty="0" smtClean="0"/>
              <a:t>Si une statistique était la réponse, quelle est la question?</a:t>
            </a:r>
          </a:p>
          <a:p>
            <a:pPr lvl="1"/>
            <a:r>
              <a:rPr lang="en-US" dirty="0" smtClean="0"/>
              <a:t>Que comptons-nous?</a:t>
            </a:r>
          </a:p>
          <a:p>
            <a:r>
              <a:rPr lang="en-US" dirty="0" smtClean="0"/>
              <a:t>Embûches fréquentes</a:t>
            </a:r>
          </a:p>
          <a:p>
            <a:pPr lvl="1"/>
            <a:r>
              <a:rPr lang="en-US" dirty="0" smtClean="0"/>
              <a:t>moyennes, médianes et valeurs aberrantes</a:t>
            </a:r>
          </a:p>
          <a:p>
            <a:r>
              <a:rPr lang="en-US" dirty="0" smtClean="0"/>
              <a:t>Sommes-nous certains?</a:t>
            </a:r>
          </a:p>
          <a:p>
            <a:pPr lvl="1"/>
            <a:r>
              <a:rPr lang="en-US" sz="2800" dirty="0" smtClean="0"/>
              <a:t>signification et confiance statistiques</a:t>
            </a:r>
          </a:p>
          <a:p>
            <a:r>
              <a:rPr lang="en-US" dirty="0" smtClean="0"/>
              <a:t>Pourcentages et risques</a:t>
            </a:r>
          </a:p>
          <a:p>
            <a:pPr lvl="1"/>
            <a:r>
              <a:rPr lang="en-US" dirty="0" smtClean="0"/>
              <a:t>changements relatifs et absolus</a:t>
            </a:r>
            <a:endParaRPr lang="en-US" sz="2400" dirty="0"/>
          </a:p>
        </p:txBody>
      </p:sp>
      <p:pic>
        <p:nvPicPr>
          <p:cNvPr id="8" name="Picture 7" descr="sen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8" y="1998778"/>
            <a:ext cx="8861484" cy="239629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pic>
        <p:nvPicPr>
          <p:cNvPr id="9" name="Picture 8" descr="histogram.png"/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306324" y="4397235"/>
            <a:ext cx="853135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 devons-nous savoir?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23459" y="6404984"/>
            <a:ext cx="3812693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Pourquoi les estimateurs de la vraisemblance composite sont-ils efficaces?</a:t>
            </a:r>
          </a:p>
          <a:p>
            <a:r>
              <a:rPr lang="en-US" dirty="0" smtClean="0"/>
              <a:t>Quelle quantité d’information utiliser?</a:t>
            </a:r>
          </a:p>
          <a:p>
            <a:r>
              <a:rPr lang="en-US" dirty="0" smtClean="0"/>
              <a:t>L’identifiabilité des paramètres est-elle garantie?</a:t>
            </a:r>
          </a:p>
          <a:p>
            <a:r>
              <a:rPr lang="en-US" dirty="0" smtClean="0"/>
              <a:t>Sommes-nous certains de la cohérence des composantes avec un ‘vrai’ modèle?</a:t>
            </a:r>
          </a:p>
          <a:p>
            <a:r>
              <a:rPr lang="en-US" dirty="0" smtClean="0"/>
              <a:t>Pouvons-nous progresser si ce n’est pas le cas?</a:t>
            </a:r>
          </a:p>
          <a:p>
            <a:r>
              <a:rPr lang="en-US" dirty="0" smtClean="0"/>
              <a:t>Comment construire les densités conjointes?</a:t>
            </a:r>
          </a:p>
          <a:p>
            <a:r>
              <a:rPr lang="en-US" dirty="0" smtClean="0"/>
              <a:t>Quelles propriétés ont ces constructions?</a:t>
            </a:r>
          </a:p>
          <a:p>
            <a:r>
              <a:rPr lang="en-US" dirty="0" smtClean="0"/>
              <a:t>La vraisemblance composite est-elle robuste?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Pourquoi est-ce important?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229685" y="6404984"/>
            <a:ext cx="4606467" cy="365760"/>
          </a:xfrm>
        </p:spPr>
        <p:txBody>
          <a:bodyPr/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dirty="0" smtClean="0"/>
              <a:t>Vraisemblance partielle, quasi et composite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Les idées de la vraisemblance composite viennent des applications</a:t>
            </a:r>
          </a:p>
          <a:p>
            <a:r>
              <a:rPr lang="en-US" dirty="0" smtClean="0"/>
              <a:t>Les méthodes de vraisemblance semblent trop complexes</a:t>
            </a:r>
          </a:p>
          <a:p>
            <a:r>
              <a:rPr lang="en-US" dirty="0" smtClean="0"/>
              <a:t>Une varitété de domaines d’applications utilisent des idées similaires/identiques</a:t>
            </a:r>
          </a:p>
          <a:p>
            <a:r>
              <a:rPr lang="en-US" dirty="0" smtClean="0"/>
              <a:t>L’abstraction apportée par la théorie nous permet de prendre du recul face à l’application</a:t>
            </a:r>
          </a:p>
          <a:p>
            <a:r>
              <a:rPr lang="en-US" dirty="0" smtClean="0"/>
              <a:t>Comprendre quand les méthodes peuvent ne pas fonctionner</a:t>
            </a:r>
          </a:p>
          <a:p>
            <a:r>
              <a:rPr lang="en-US" dirty="0" smtClean="0"/>
              <a:t>Et quand devraient-elles bien fonctionner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rôle de la théorie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Où allons-nous?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smtClean="0"/>
              <a:t>Distiller les idées principales</a:t>
            </a:r>
          </a:p>
          <a:p>
            <a:r>
              <a:rPr lang="en-US" dirty="0" smtClean="0"/>
              <a:t>Simplifier les détails</a:t>
            </a:r>
          </a:p>
          <a:p>
            <a:r>
              <a:rPr lang="en-US" dirty="0" smtClean="0"/>
              <a:t>Isoler des caractéristiques particulières</a:t>
            </a:r>
          </a:p>
          <a:p>
            <a:r>
              <a:rPr lang="en-US" dirty="0" smtClean="0"/>
              <a:t>Dans le meilleur cas, nous donner une nouvelle compréhension de ce qui est à la base de nos intuitions</a:t>
            </a:r>
          </a:p>
          <a:p>
            <a:r>
              <a:rPr lang="en-US" dirty="0" smtClean="0"/>
              <a:t>Exemple: courbure et inférence bayésienne</a:t>
            </a:r>
          </a:p>
          <a:p>
            <a:r>
              <a:rPr lang="en-US" dirty="0" smtClean="0"/>
              <a:t>Exemple: vraisemblance composite</a:t>
            </a:r>
          </a:p>
          <a:p>
            <a:r>
              <a:rPr lang="en-US" dirty="0" smtClean="0"/>
              <a:t>Exemple: taux de fausses découverte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Taux</a:t>
            </a:r>
            <a:r>
              <a:rPr lang="en-US" dirty="0" smtClean="0"/>
              <a:t> de </a:t>
            </a:r>
            <a:r>
              <a:rPr lang="en-US" dirty="0" err="1" smtClean="0"/>
              <a:t>fausses</a:t>
            </a:r>
            <a:r>
              <a:rPr lang="en-US" dirty="0" smtClean="0"/>
              <a:t> </a:t>
            </a:r>
            <a:r>
              <a:rPr lang="en-US" dirty="0" err="1" smtClean="0"/>
              <a:t>découverte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Where are we headed?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Problème</a:t>
            </a:r>
            <a:r>
              <a:rPr lang="en-US" dirty="0" smtClean="0"/>
              <a:t> de </a:t>
            </a:r>
            <a:r>
              <a:rPr lang="en-US" dirty="0" err="1" smtClean="0"/>
              <a:t>comparaisons</a:t>
            </a:r>
            <a:r>
              <a:rPr lang="en-US" dirty="0" smtClean="0"/>
              <a:t> multiples</a:t>
            </a:r>
          </a:p>
          <a:p>
            <a:pPr lvl="1"/>
            <a:r>
              <a:rPr lang="en-US" i="1" dirty="0" smtClean="0"/>
              <a:t>Simultaneous statistical inference </a:t>
            </a:r>
            <a:r>
              <a:rPr lang="en-US" dirty="0" smtClean="0"/>
              <a:t>– R.G. Miller, 1966</a:t>
            </a:r>
          </a:p>
          <a:p>
            <a:r>
              <a:rPr lang="en-US" dirty="0" smtClean="0"/>
              <a:t>La correction de </a:t>
            </a:r>
            <a:r>
              <a:rPr lang="en-US" dirty="0" err="1" smtClean="0"/>
              <a:t>Bonferroni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trop</a:t>
            </a:r>
            <a:r>
              <a:rPr lang="en-US" dirty="0" smtClean="0"/>
              <a:t> forte</a:t>
            </a:r>
          </a:p>
          <a:p>
            <a:r>
              <a:rPr lang="en-US" dirty="0" err="1" smtClean="0"/>
              <a:t>Benjamini</a:t>
            </a:r>
            <a:r>
              <a:rPr lang="en-US" dirty="0" smtClean="0"/>
              <a:t> and Hochberg, </a:t>
            </a:r>
            <a:r>
              <a:rPr lang="en-US" i="1" dirty="0" smtClean="0"/>
              <a:t>JRSS B</a:t>
            </a:r>
            <a:r>
              <a:rPr lang="en-US" dirty="0" smtClean="0"/>
              <a:t>, 1995</a:t>
            </a:r>
          </a:p>
          <a:p>
            <a:r>
              <a:rPr lang="en-US" dirty="0" err="1" smtClean="0"/>
              <a:t>Introduisent</a:t>
            </a:r>
            <a:r>
              <a:rPr lang="en-US" dirty="0" smtClean="0"/>
              <a:t> </a:t>
            </a:r>
            <a:r>
              <a:rPr lang="en-US" dirty="0" err="1" smtClean="0"/>
              <a:t>taux</a:t>
            </a:r>
            <a:r>
              <a:rPr lang="en-US" dirty="0" smtClean="0"/>
              <a:t> de </a:t>
            </a:r>
            <a:r>
              <a:rPr lang="en-US" dirty="0" err="1" smtClean="0"/>
              <a:t>fausses</a:t>
            </a:r>
            <a:r>
              <a:rPr lang="en-US" dirty="0" smtClean="0"/>
              <a:t> </a:t>
            </a:r>
            <a:r>
              <a:rPr lang="en-US" dirty="0" err="1" smtClean="0"/>
              <a:t>découverte</a:t>
            </a:r>
            <a:endParaRPr lang="en-US" dirty="0" smtClean="0"/>
          </a:p>
          <a:p>
            <a:pPr lvl="1"/>
            <a:r>
              <a:rPr lang="en-US" dirty="0" smtClean="0"/>
              <a:t>Beaucoup plus </a:t>
            </a:r>
            <a:r>
              <a:rPr lang="en-US" dirty="0" err="1" smtClean="0"/>
              <a:t>mieux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“Type I and Type II error”</a:t>
            </a:r>
          </a:p>
          <a:p>
            <a:r>
              <a:rPr lang="en-US" dirty="0" smtClean="0"/>
              <a:t>Et </a:t>
            </a:r>
            <a:r>
              <a:rPr lang="en-US" dirty="0" err="1" smtClean="0"/>
              <a:t>puis</a:t>
            </a:r>
            <a:r>
              <a:rPr lang="en-US" dirty="0" smtClean="0"/>
              <a:t> les </a:t>
            </a:r>
            <a:r>
              <a:rPr lang="en-US" dirty="0" err="1" smtClean="0"/>
              <a:t>données</a:t>
            </a:r>
            <a:r>
              <a:rPr lang="en-US" dirty="0" smtClean="0"/>
              <a:t>, en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cas</a:t>
            </a:r>
            <a:r>
              <a:rPr lang="en-US" dirty="0" smtClean="0"/>
              <a:t> de </a:t>
            </a:r>
            <a:r>
              <a:rPr lang="en-US" dirty="0" err="1" smtClean="0"/>
              <a:t>l’astrophysique</a:t>
            </a:r>
            <a:endParaRPr lang="en-US" dirty="0" smtClean="0"/>
          </a:p>
          <a:p>
            <a:r>
              <a:rPr lang="en-US" dirty="0" smtClean="0"/>
              <a:t>Genovese &amp; Wasserman avec Miller &amp; Nichol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Taux</a:t>
            </a:r>
            <a:r>
              <a:rPr lang="en-US" dirty="0" smtClean="0"/>
              <a:t> de </a:t>
            </a:r>
            <a:r>
              <a:rPr lang="en-US" dirty="0" err="1" smtClean="0"/>
              <a:t>fausses</a:t>
            </a:r>
            <a:r>
              <a:rPr lang="en-US" dirty="0" smtClean="0"/>
              <a:t> </a:t>
            </a:r>
            <a:r>
              <a:rPr lang="en-US" dirty="0" err="1" smtClean="0"/>
              <a:t>découverte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Where are we headed?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230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27680"/>
              <a:stretch>
                <a:fillRect/>
              </a:stretch>
            </p:blipFill>
          </mc:Choice>
          <mc:Fallback>
            <p:blipFill>
              <a:blip r:embed="rId4"/>
              <a:srcRect t="27680"/>
              <a:stretch>
                <a:fillRect/>
              </a:stretch>
            </p:blipFill>
          </mc:Fallback>
        </mc:AlternateContent>
        <p:spPr>
          <a:xfrm>
            <a:off x="1935686" y="1403684"/>
            <a:ext cx="5299364" cy="495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Où allons-nous?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smtClean="0"/>
              <a:t>La vraisemblance composite comme lisseuse</a:t>
            </a:r>
          </a:p>
          <a:p>
            <a:r>
              <a:rPr lang="en-US" dirty="0" smtClean="0"/>
              <a:t>Calibration de l’inférence </a:t>
            </a:r>
            <a:r>
              <a:rPr lang="en-US" i="1" dirty="0" smtClean="0"/>
              <a:t>a posteriori</a:t>
            </a:r>
            <a:endParaRPr lang="en-US" dirty="0" smtClean="0"/>
          </a:p>
          <a:p>
            <a:r>
              <a:rPr lang="en-US" dirty="0" smtClean="0"/>
              <a:t>Généralisation de la théorie asymptotique d’ordre supérieur à la vraisemblance composite</a:t>
            </a:r>
          </a:p>
          <a:p>
            <a:r>
              <a:rPr lang="en-US" dirty="0" smtClean="0"/>
              <a:t>Familles exponentielles et vraisemblance empirique</a:t>
            </a:r>
          </a:p>
          <a:p>
            <a:r>
              <a:rPr lang="en-US" dirty="0" smtClean="0"/>
              <a:t>Modèles semi- et non-paramétriques liés à la théorie asymptotique d’ordre supérieur</a:t>
            </a:r>
          </a:p>
          <a:p>
            <a:r>
              <a:rPr lang="en-US" dirty="0" smtClean="0"/>
              <a:t>Réduction de dimension efficace à des fins d’inférence</a:t>
            </a:r>
          </a:p>
          <a:p>
            <a:r>
              <a:rPr lang="en-US" dirty="0" smtClean="0"/>
              <a:t>Méthodes d’ensemble en apprentissage machine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53" y="128970"/>
            <a:ext cx="1093799" cy="125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Spéculations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Où allons-nous?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smtClean="0"/>
              <a:t>“in statistics the problems always evolve relative to the development of new data structures and new computational tools”  …   rapport du NSF</a:t>
            </a:r>
          </a:p>
          <a:p>
            <a:r>
              <a:rPr lang="en-US" dirty="0" smtClean="0"/>
              <a:t>“Statistics is driven by data” … Don McLeish</a:t>
            </a:r>
          </a:p>
          <a:p>
            <a:r>
              <a:rPr lang="en-US" dirty="0" smtClean="0"/>
              <a:t>“Our discipline needs collaborations” … Hugh </a:t>
            </a:r>
            <a:r>
              <a:rPr lang="en-US" dirty="0" err="1" smtClean="0"/>
              <a:t>Chipman</a:t>
            </a:r>
            <a:endParaRPr lang="en-US" dirty="0" smtClean="0"/>
          </a:p>
          <a:p>
            <a:r>
              <a:rPr lang="en-US" dirty="0" smtClean="0"/>
              <a:t>Comment </a:t>
            </a:r>
            <a:r>
              <a:rPr lang="en-US" dirty="0" err="1" smtClean="0"/>
              <a:t>créer</a:t>
            </a:r>
            <a:r>
              <a:rPr lang="en-US" dirty="0" smtClean="0"/>
              <a:t> des </a:t>
            </a:r>
            <a:r>
              <a:rPr lang="en-US" dirty="0" err="1" smtClean="0"/>
              <a:t>opportunités</a:t>
            </a:r>
            <a:r>
              <a:rPr lang="en-US" dirty="0" smtClean="0"/>
              <a:t>? </a:t>
            </a:r>
          </a:p>
          <a:p>
            <a:pPr algn="ctr"/>
            <a:r>
              <a:rPr lang="en-US" dirty="0" smtClean="0"/>
              <a:t>Comment </a:t>
            </a:r>
            <a:r>
              <a:rPr lang="en-US" dirty="0" err="1" smtClean="0"/>
              <a:t>établir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identité</a:t>
            </a:r>
            <a:r>
              <a:rPr lang="en-US" dirty="0" smtClean="0"/>
              <a:t> qui nous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propre</a:t>
            </a:r>
            <a:r>
              <a:rPr lang="en-US" dirty="0" smtClean="0"/>
              <a:t>?</a:t>
            </a:r>
          </a:p>
          <a:p>
            <a:r>
              <a:rPr lang="en-US" dirty="0" smtClean="0"/>
              <a:t>Face </a:t>
            </a:r>
            <a:r>
              <a:rPr lang="en-US" dirty="0" err="1" smtClean="0"/>
              <a:t>à</a:t>
            </a:r>
            <a:r>
              <a:rPr lang="en-US" dirty="0" smtClean="0"/>
              <a:t> des </a:t>
            </a:r>
            <a:r>
              <a:rPr lang="en-US" dirty="0" err="1" smtClean="0"/>
              <a:t>pressions</a:t>
            </a:r>
            <a:r>
              <a:rPr lang="en-US" dirty="0" smtClean="0"/>
              <a:t> </a:t>
            </a:r>
            <a:r>
              <a:rPr lang="en-US" dirty="0" err="1" smtClean="0"/>
              <a:t>bureaucratiques</a:t>
            </a:r>
            <a:r>
              <a:rPr lang="en-US" dirty="0" smtClean="0"/>
              <a:t> de </a:t>
            </a:r>
            <a:r>
              <a:rPr lang="en-US" smtClean="0"/>
              <a:t>fusionner?</a:t>
            </a:r>
            <a:endParaRPr lang="en-US" dirty="0" smtClean="0"/>
          </a:p>
          <a:p>
            <a:r>
              <a:rPr lang="en-US" dirty="0" smtClean="0"/>
              <a:t>Continuer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mettre</a:t>
            </a:r>
            <a:r>
              <a:rPr lang="en-US" dirty="0" smtClean="0"/>
              <a:t> </a:t>
            </a:r>
            <a:r>
              <a:rPr lang="en-US" dirty="0" err="1" smtClean="0"/>
              <a:t>l’accent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nous </a:t>
            </a:r>
            <a:r>
              <a:rPr lang="en-US" dirty="0" err="1" smtClean="0"/>
              <a:t>faisons</a:t>
            </a:r>
            <a:r>
              <a:rPr lang="en-US" dirty="0" smtClean="0"/>
              <a:t> de </a:t>
            </a:r>
            <a:r>
              <a:rPr lang="en-US" dirty="0" err="1" smtClean="0"/>
              <a:t>meilleur</a:t>
            </a:r>
            <a:r>
              <a:rPr lang="en-US" dirty="0" smtClean="0"/>
              <a:t>!!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 descr="Screen shot 2010-05-24 at 2.04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41" y="80208"/>
            <a:ext cx="1307901" cy="12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Spéculations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Où allons-nous?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877936"/>
          </a:xfrm>
        </p:spPr>
        <p:txBody>
          <a:bodyPr>
            <a:normAutofit/>
          </a:bodyPr>
          <a:lstStyle/>
          <a:p>
            <a:r>
              <a:rPr lang="en-US" dirty="0" smtClean="0"/>
              <a:t>Engle</a:t>
            </a:r>
          </a:p>
          <a:p>
            <a:pPr lvl="1"/>
            <a:r>
              <a:rPr lang="en-US" dirty="0" err="1" smtClean="0"/>
              <a:t>Variabilité</a:t>
            </a:r>
            <a:r>
              <a:rPr lang="en-US" dirty="0" smtClean="0"/>
              <a:t>, </a:t>
            </a:r>
            <a:r>
              <a:rPr lang="en-US" dirty="0" err="1" smtClean="0"/>
              <a:t>modélisation</a:t>
            </a:r>
            <a:r>
              <a:rPr lang="en-US" dirty="0" smtClean="0"/>
              <a:t>, </a:t>
            </a:r>
            <a:r>
              <a:rPr lang="en-US" dirty="0" err="1" smtClean="0"/>
              <a:t>données</a:t>
            </a:r>
            <a:r>
              <a:rPr lang="en-US" dirty="0" smtClean="0"/>
              <a:t>, </a:t>
            </a:r>
            <a:r>
              <a:rPr lang="en-US" dirty="0" err="1" smtClean="0"/>
              <a:t>théorie</a:t>
            </a:r>
            <a:r>
              <a:rPr lang="en-US" dirty="0" smtClean="0"/>
              <a:t>, </a:t>
            </a:r>
            <a:r>
              <a:rPr lang="en-US" dirty="0" err="1" smtClean="0"/>
              <a:t>données</a:t>
            </a:r>
            <a:r>
              <a:rPr lang="en-US" dirty="0" smtClean="0"/>
              <a:t>, </a:t>
            </a:r>
            <a:r>
              <a:rPr lang="en-US" dirty="0" err="1" smtClean="0"/>
              <a:t>théorie</a:t>
            </a:r>
            <a:endParaRPr lang="en-US" dirty="0" smtClean="0"/>
          </a:p>
          <a:p>
            <a:r>
              <a:rPr lang="en-US" dirty="0" err="1" smtClean="0"/>
              <a:t>Tibshirani</a:t>
            </a:r>
            <a:endParaRPr lang="en-US" dirty="0" smtClean="0"/>
          </a:p>
          <a:p>
            <a:pPr lvl="1"/>
            <a:r>
              <a:rPr lang="en-US" dirty="0" smtClean="0"/>
              <a:t>Validation </a:t>
            </a:r>
            <a:r>
              <a:rPr lang="en-US" dirty="0" err="1" smtClean="0"/>
              <a:t>croisée</a:t>
            </a:r>
            <a:r>
              <a:rPr lang="en-US" dirty="0" smtClean="0"/>
              <a:t>; “forensic statistics” (</a:t>
            </a:r>
            <a:r>
              <a:rPr lang="en-US" dirty="0" err="1" smtClean="0"/>
              <a:t>Baggerly</a:t>
            </a:r>
            <a:r>
              <a:rPr lang="en-US" dirty="0" smtClean="0"/>
              <a:t> &amp; </a:t>
            </a:r>
            <a:r>
              <a:rPr lang="en-US" dirty="0" err="1" smtClean="0"/>
              <a:t>Coombes</a:t>
            </a:r>
            <a:r>
              <a:rPr lang="en-US" dirty="0" smtClean="0"/>
              <a:t>, AAOS, 2009 # 4)</a:t>
            </a:r>
          </a:p>
          <a:p>
            <a:r>
              <a:rPr lang="en-US" dirty="0" smtClean="0"/>
              <a:t>Netflix Grand Prize</a:t>
            </a:r>
          </a:p>
          <a:p>
            <a:pPr lvl="1"/>
            <a:r>
              <a:rPr lang="en-US" dirty="0" smtClean="0"/>
              <a:t>“Recommender systems”: </a:t>
            </a:r>
            <a:r>
              <a:rPr lang="en-US" dirty="0" err="1" smtClean="0"/>
              <a:t>apprentissage</a:t>
            </a:r>
            <a:r>
              <a:rPr lang="en-US" dirty="0" smtClean="0"/>
              <a:t> machine, </a:t>
            </a:r>
            <a:r>
              <a:rPr lang="en-US" dirty="0" err="1" smtClean="0"/>
              <a:t>psychologie</a:t>
            </a:r>
            <a:r>
              <a:rPr lang="en-US" dirty="0" smtClean="0"/>
              <a:t>, </a:t>
            </a:r>
            <a:r>
              <a:rPr lang="en-US" dirty="0" err="1" smtClean="0"/>
              <a:t>statistique</a:t>
            </a:r>
            <a:r>
              <a:rPr lang="en-US" dirty="0" smtClean="0"/>
              <a:t>!  </a:t>
            </a:r>
          </a:p>
          <a:p>
            <a:r>
              <a:rPr lang="en-US" dirty="0" err="1" smtClean="0"/>
              <a:t>Tufte</a:t>
            </a:r>
            <a:endParaRPr lang="en-US" dirty="0" smtClean="0"/>
          </a:p>
          <a:p>
            <a:pPr lvl="1"/>
            <a:r>
              <a:rPr lang="en-US" dirty="0" smtClean="0"/>
              <a:t> “Visual Display of Quantitative Information” -- 1983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 descr="Screen shot 2010-05-24 at 2.04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41" y="80208"/>
            <a:ext cx="1307901" cy="12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recovery.gov</a:t>
            </a:r>
            <a:endParaRPr lang="en-US" dirty="0"/>
          </a:p>
        </p:txBody>
      </p:sp>
      <p:pic>
        <p:nvPicPr>
          <p:cNvPr id="4" name="Content Placeholder 3" descr="Screen shot 2010-04-15 at 2.19.15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21765" t="24434" r="22100" b="24167"/>
          <a:stretch>
            <a:fillRect/>
          </a:stretch>
        </p:blipFill>
        <p:spPr>
          <a:xfrm>
            <a:off x="-973281" y="0"/>
            <a:ext cx="11090562" cy="6661800"/>
          </a:xfrm>
        </p:spPr>
      </p:pic>
      <p:sp>
        <p:nvSpPr>
          <p:cNvPr id="5" name="TextBox 4"/>
          <p:cNvSpPr txBox="1"/>
          <p:nvPr/>
        </p:nvSpPr>
        <p:spPr>
          <a:xfrm>
            <a:off x="1066800" y="2209800"/>
            <a:ext cx="686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787,000,000,000  $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dirty="0" smtClean="0"/>
              <a:t>Merci!!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Théorie statistique</a:t>
            </a:r>
            <a:endParaRPr lang="en-US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600" dirty="0" err="1" smtClean="0"/>
              <a:t>Félix</a:t>
            </a:r>
            <a:r>
              <a:rPr lang="en-US" sz="3600" dirty="0" smtClean="0"/>
              <a:t> </a:t>
            </a:r>
            <a:r>
              <a:rPr lang="en-US" sz="3600" dirty="0" err="1" smtClean="0"/>
              <a:t>Labrecque</a:t>
            </a:r>
            <a:endParaRPr lang="en-US" sz="3600" dirty="0" smtClean="0"/>
          </a:p>
          <a:p>
            <a:pPr algn="ctr">
              <a:buNone/>
            </a:pPr>
            <a:r>
              <a:rPr lang="en-US" dirty="0" smtClean="0"/>
              <a:t>Cynthia </a:t>
            </a:r>
            <a:r>
              <a:rPr lang="en-US" dirty="0" err="1" smtClean="0"/>
              <a:t>Bocci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Jean-François </a:t>
            </a:r>
            <a:r>
              <a:rPr lang="en-US" dirty="0" err="1" smtClean="0"/>
              <a:t>Plante</a:t>
            </a:r>
            <a:endParaRPr lang="en-US" dirty="0"/>
          </a:p>
        </p:txBody>
      </p:sp>
      <p:pic>
        <p:nvPicPr>
          <p:cNvPr id="24" name="Picture 23" descr="meetingf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58" y="5504414"/>
            <a:ext cx="7562684" cy="105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Théorie statistique pour 20xx	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 devrions-nous enseigner?</a:t>
            </a:r>
          </a:p>
          <a:p>
            <a:r>
              <a:rPr lang="en-US" dirty="0" smtClean="0"/>
              <a:t>Si une statistique est la réponse, quelle est la question?</a:t>
            </a:r>
          </a:p>
          <a:p>
            <a:pPr lvl="1"/>
            <a:r>
              <a:rPr lang="en-US" dirty="0" smtClean="0"/>
              <a:t>Planification d'expérience et enquêtes</a:t>
            </a:r>
          </a:p>
          <a:p>
            <a:r>
              <a:rPr lang="en-US" dirty="0" smtClean="0"/>
              <a:t>Embûches fréquentes</a:t>
            </a:r>
          </a:p>
          <a:p>
            <a:pPr lvl="1"/>
            <a:r>
              <a:rPr lang="en-US" dirty="0" smtClean="0"/>
              <a:t>Statistiques descriptives: exhaustivité etc.</a:t>
            </a:r>
          </a:p>
          <a:p>
            <a:r>
              <a:rPr lang="en-US" dirty="0" smtClean="0"/>
              <a:t>Sommes-nous certains?</a:t>
            </a:r>
          </a:p>
          <a:p>
            <a:pPr lvl="1"/>
            <a:r>
              <a:rPr lang="en-US" dirty="0" smtClean="0"/>
              <a:t>Inférence</a:t>
            </a:r>
          </a:p>
          <a:p>
            <a:r>
              <a:rPr lang="en-US" dirty="0" smtClean="0"/>
              <a:t>Pourcentages et risques</a:t>
            </a:r>
          </a:p>
          <a:p>
            <a:pPr lvl="1"/>
            <a:r>
              <a:rPr lang="en-US" dirty="0" smtClean="0"/>
              <a:t>Interprétation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pic>
        <p:nvPicPr>
          <p:cNvPr id="7" name="Picture 6" descr="histogram.png"/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304801" y="4572000"/>
            <a:ext cx="853135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dirty="0" smtClean="0"/>
              <a:t>Merci!!</a:t>
            </a:r>
            <a:endParaRPr lang="en-US" dirty="0"/>
          </a:p>
        </p:txBody>
      </p:sp>
      <p:pic>
        <p:nvPicPr>
          <p:cNvPr id="6" name="Content Placeholder 5" descr="qc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52843" r="-52843"/>
          <a:stretch>
            <a:fillRect/>
          </a:stretch>
        </p:blipFill>
        <p:spPr>
          <a:xfrm>
            <a:off x="301752" y="1104068"/>
            <a:ext cx="8503920" cy="4572000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  <p:pic>
        <p:nvPicPr>
          <p:cNvPr id="7" name="Picture 6" descr="meetingf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58" y="5504414"/>
            <a:ext cx="7562684" cy="105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45019" y="987553"/>
            <a:ext cx="185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Theory of statistics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87947" y="973747"/>
            <a:ext cx="8503920" cy="51114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“Making Sense of Statistics” </a:t>
            </a:r>
            <a:r>
              <a:rPr lang="en-US" sz="2857" dirty="0" smtClean="0">
                <a:solidFill>
                  <a:prstClr val="black"/>
                </a:solidFill>
                <a:latin typeface="+mn-lt"/>
              </a:rPr>
              <a:t>Accessed on May 5, 2010.</a:t>
            </a:r>
            <a:r>
              <a:rPr lang="en-US" sz="2857" dirty="0" smtClean="0">
                <a:latin typeface="+mn-lt"/>
              </a:rPr>
              <a:t> </a:t>
            </a:r>
            <a:r>
              <a:rPr lang="en-US" sz="2857" dirty="0" smtClean="0">
                <a:latin typeface="+mn-lt"/>
                <a:hlinkClick r:id="rId2"/>
              </a:rPr>
              <a:t>http://www.senseaboutscience.org.uk/</a:t>
            </a:r>
            <a:endParaRPr lang="en-US" sz="2857" baseline="30000" dirty="0" smtClean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Midlife Crisis: National Post, January 30, 2008.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Alessandra </a:t>
            </a:r>
            <a:r>
              <a:rPr lang="en-US" sz="2857" dirty="0" err="1" smtClean="0">
                <a:latin typeface="+mn-lt"/>
              </a:rPr>
              <a:t>Brazzale</a:t>
            </a:r>
            <a:r>
              <a:rPr lang="en-US" sz="2857" dirty="0" smtClean="0">
                <a:latin typeface="+mn-lt"/>
              </a:rPr>
              <a:t>, Anthony Davison and Reid (2007). </a:t>
            </a:r>
            <a:r>
              <a:rPr lang="en-US" sz="2857" i="1" dirty="0" smtClean="0">
                <a:latin typeface="+mn-lt"/>
              </a:rPr>
              <a:t>Applied </a:t>
            </a:r>
            <a:r>
              <a:rPr lang="en-US" sz="2857" i="1" dirty="0" err="1" smtClean="0">
                <a:latin typeface="+mn-lt"/>
              </a:rPr>
              <a:t>Asymptotics</a:t>
            </a:r>
            <a:r>
              <a:rPr lang="en-US" sz="2857" i="1" dirty="0" smtClean="0">
                <a:latin typeface="+mn-lt"/>
              </a:rPr>
              <a:t>.  </a:t>
            </a:r>
            <a:r>
              <a:rPr lang="en-US" sz="2857" dirty="0" smtClean="0">
                <a:latin typeface="+mn-lt"/>
              </a:rPr>
              <a:t>Cambridge University Press.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err="1" smtClean="0">
                <a:latin typeface="+mn-lt"/>
              </a:rPr>
              <a:t>Amari</a:t>
            </a:r>
            <a:r>
              <a:rPr lang="en-US" sz="2857" dirty="0" smtClean="0">
                <a:latin typeface="+mn-lt"/>
              </a:rPr>
              <a:t> (1982). </a:t>
            </a:r>
            <a:r>
              <a:rPr lang="en-US" sz="2857" i="1" dirty="0" err="1" smtClean="0">
                <a:latin typeface="+mn-lt"/>
              </a:rPr>
              <a:t>Biometrika</a:t>
            </a:r>
            <a:r>
              <a:rPr lang="en-US" sz="2857" i="1" dirty="0" smtClean="0">
                <a:latin typeface="+mn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Fraser, Reid, </a:t>
            </a:r>
            <a:r>
              <a:rPr lang="en-US" sz="2857" dirty="0" err="1" smtClean="0">
                <a:latin typeface="+mn-lt"/>
              </a:rPr>
              <a:t>Jianrong</a:t>
            </a:r>
            <a:r>
              <a:rPr lang="en-US" sz="2857" dirty="0" smtClean="0">
                <a:latin typeface="+mn-lt"/>
              </a:rPr>
              <a:t> Wu. (1999). </a:t>
            </a:r>
            <a:r>
              <a:rPr lang="en-US" sz="2857" i="1" dirty="0" err="1" smtClean="0">
                <a:latin typeface="+mn-lt"/>
              </a:rPr>
              <a:t>Biometrika</a:t>
            </a:r>
            <a:r>
              <a:rPr lang="en-US" sz="2857" i="1" dirty="0" smtClean="0">
                <a:latin typeface="+mn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Reid (2003). </a:t>
            </a:r>
            <a:r>
              <a:rPr lang="en-US" sz="2857" i="1" dirty="0" smtClean="0">
                <a:latin typeface="+mn-lt"/>
              </a:rPr>
              <a:t>Annals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Fraser (1990). </a:t>
            </a:r>
            <a:r>
              <a:rPr lang="en-US" sz="2857" i="1" dirty="0" smtClean="0">
                <a:latin typeface="+mn-lt"/>
              </a:rPr>
              <a:t>J. Multivariate Anal</a:t>
            </a:r>
            <a:r>
              <a:rPr lang="en-US" sz="2857" dirty="0" smtClean="0">
                <a:latin typeface="+mn-lt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Figure drawn by Alessandra </a:t>
            </a:r>
            <a:r>
              <a:rPr lang="en-US" sz="2857" dirty="0" err="1" smtClean="0">
                <a:latin typeface="+mn-lt"/>
              </a:rPr>
              <a:t>Brazzale</a:t>
            </a:r>
            <a:r>
              <a:rPr lang="en-US" sz="2857" dirty="0" smtClean="0">
                <a:latin typeface="+mn-lt"/>
              </a:rPr>
              <a:t>.  From Reid (2003).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Davison, Fraser, Reid (2006). </a:t>
            </a:r>
            <a:r>
              <a:rPr lang="en-US" sz="2857" i="1" dirty="0" smtClean="0">
                <a:latin typeface="+mn-lt"/>
              </a:rPr>
              <a:t>JRSS B.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Davison, Fraser, Reid, </a:t>
            </a:r>
            <a:r>
              <a:rPr lang="en-US" sz="2857" dirty="0" smtClean="0">
                <a:solidFill>
                  <a:srgbClr val="0000FF"/>
                </a:solidFill>
                <a:latin typeface="+mn-lt"/>
              </a:rPr>
              <a:t>Nicola </a:t>
            </a:r>
            <a:r>
              <a:rPr lang="en-US" sz="2857" dirty="0" err="1" smtClean="0">
                <a:solidFill>
                  <a:srgbClr val="0000FF"/>
                </a:solidFill>
                <a:latin typeface="+mn-lt"/>
              </a:rPr>
              <a:t>Sartori</a:t>
            </a:r>
            <a:r>
              <a:rPr lang="en-US" sz="2857" dirty="0" smtClean="0">
                <a:solidFill>
                  <a:srgbClr val="0000FF"/>
                </a:solidFill>
                <a:latin typeface="+mn-lt"/>
              </a:rPr>
              <a:t> (</a:t>
            </a:r>
            <a:r>
              <a:rPr lang="en-US" sz="2857" dirty="0" smtClean="0">
                <a:latin typeface="+mn-lt"/>
              </a:rPr>
              <a:t>2010). in progress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Reid and Fraser (2010). </a:t>
            </a:r>
            <a:r>
              <a:rPr lang="en-US" sz="2857" i="1" dirty="0" err="1" smtClean="0">
                <a:latin typeface="+mn-lt"/>
              </a:rPr>
              <a:t>Biometrika</a:t>
            </a:r>
            <a:endParaRPr lang="en-US" sz="2857" i="1" dirty="0" smtClean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Fraser, Reid, </a:t>
            </a:r>
            <a:r>
              <a:rPr lang="en-US" sz="2857" dirty="0" err="1" smtClean="0">
                <a:latin typeface="+mn-lt"/>
              </a:rPr>
              <a:t>Elisabetta</a:t>
            </a:r>
            <a:r>
              <a:rPr lang="en-US" sz="2857" dirty="0" smtClean="0">
                <a:latin typeface="+mn-lt"/>
              </a:rPr>
              <a:t> </a:t>
            </a:r>
            <a:r>
              <a:rPr lang="en-US" sz="2857" dirty="0" err="1" smtClean="0">
                <a:latin typeface="+mn-lt"/>
              </a:rPr>
              <a:t>Marras</a:t>
            </a:r>
            <a:r>
              <a:rPr lang="en-US" sz="2857" dirty="0" smtClean="0">
                <a:latin typeface="+mn-lt"/>
              </a:rPr>
              <a:t>, Grace </a:t>
            </a:r>
            <a:r>
              <a:rPr lang="en-US" sz="2857" dirty="0" err="1" smtClean="0">
                <a:latin typeface="+mn-lt"/>
              </a:rPr>
              <a:t>Yun</a:t>
            </a:r>
            <a:r>
              <a:rPr lang="en-US" sz="2857" dirty="0" smtClean="0">
                <a:latin typeface="+mn-lt"/>
              </a:rPr>
              <a:t>-Yi (2010). </a:t>
            </a:r>
            <a:r>
              <a:rPr lang="en-US" sz="2857" i="1" dirty="0" smtClean="0">
                <a:latin typeface="+mn-lt"/>
              </a:rPr>
              <a:t>JRSSB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Reid and Ye Sun (2009). </a:t>
            </a:r>
            <a:r>
              <a:rPr lang="en-US" sz="2857" i="1" dirty="0" smtClean="0">
                <a:latin typeface="+mn-lt"/>
              </a:rPr>
              <a:t>Communications in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J. Heinrich (2003). </a:t>
            </a:r>
            <a:r>
              <a:rPr lang="en-US" sz="2857" i="1" dirty="0" err="1" smtClean="0">
                <a:latin typeface="+mn-lt"/>
              </a:rPr>
              <a:t>Phystat</a:t>
            </a:r>
            <a:r>
              <a:rPr lang="en-US" sz="2857" i="1" dirty="0" smtClean="0">
                <a:latin typeface="+mn-lt"/>
              </a:rPr>
              <a:t> Proceedings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C. </a:t>
            </a:r>
            <a:r>
              <a:rPr lang="en-US" sz="2857" dirty="0" err="1" smtClean="0">
                <a:latin typeface="+mn-lt"/>
              </a:rPr>
              <a:t>Varin</a:t>
            </a:r>
            <a:r>
              <a:rPr lang="en-US" sz="2857" dirty="0" smtClean="0">
                <a:latin typeface="+mn-lt"/>
              </a:rPr>
              <a:t>, C. </a:t>
            </a:r>
            <a:r>
              <a:rPr lang="en-US" sz="2857" dirty="0" err="1" smtClean="0">
                <a:latin typeface="+mn-lt"/>
              </a:rPr>
              <a:t>Czado</a:t>
            </a:r>
            <a:r>
              <a:rPr lang="en-US" sz="2857" dirty="0" smtClean="0">
                <a:latin typeface="+mn-lt"/>
              </a:rPr>
              <a:t> (2010). </a:t>
            </a:r>
            <a:r>
              <a:rPr lang="en-US" sz="2857" i="1" dirty="0" smtClean="0">
                <a:latin typeface="+mn-lt"/>
              </a:rPr>
              <a:t>Biostatistics.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err="1" smtClean="0">
                <a:latin typeface="+mn-lt"/>
              </a:rPr>
              <a:t>D.Cox</a:t>
            </a:r>
            <a:r>
              <a:rPr lang="en-US" sz="2857" dirty="0" smtClean="0">
                <a:latin typeface="+mn-lt"/>
              </a:rPr>
              <a:t>, Reid (2004). </a:t>
            </a:r>
            <a:r>
              <a:rPr lang="en-US" sz="2857" i="1" dirty="0" err="1" smtClean="0">
                <a:latin typeface="+mn-lt"/>
              </a:rPr>
              <a:t>Biometrika</a:t>
            </a:r>
            <a:r>
              <a:rPr lang="en-US" sz="2857" i="1" dirty="0" smtClean="0">
                <a:latin typeface="+mn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CL references in </a:t>
            </a:r>
            <a:r>
              <a:rPr lang="en-US" sz="2857" dirty="0" err="1" smtClean="0">
                <a:latin typeface="+mn-lt"/>
              </a:rPr>
              <a:t>C.Varin</a:t>
            </a:r>
            <a:r>
              <a:rPr lang="en-US" sz="2857" dirty="0" smtClean="0">
                <a:latin typeface="+mn-lt"/>
              </a:rPr>
              <a:t>, </a:t>
            </a:r>
            <a:r>
              <a:rPr lang="en-US" sz="2857" dirty="0" err="1" smtClean="0">
                <a:latin typeface="+mn-lt"/>
              </a:rPr>
              <a:t>D.Firth</a:t>
            </a:r>
            <a:r>
              <a:rPr lang="en-US" sz="2857" dirty="0" smtClean="0">
                <a:latin typeface="+mn-lt"/>
              </a:rPr>
              <a:t>, Reid (2010). Submitted for publication.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Account of FDR and astronomy taken from Lindsay et al (2004). NSF Report on the Future of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Miller et al. (2001). </a:t>
            </a:r>
            <a:r>
              <a:rPr lang="en-US" sz="2857" i="1" dirty="0" smtClean="0">
                <a:latin typeface="+mn-lt"/>
              </a:rPr>
              <a:t>Science.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Photo: </a:t>
            </a:r>
            <a:r>
              <a:rPr lang="en-US" sz="2857" dirty="0" smtClean="0">
                <a:latin typeface="+mn-lt"/>
                <a:hlinkClick r:id="rId3"/>
              </a:rPr>
              <a:t>http://epiac1216.wordpress.com/2008/09/23/origins-of-the-phrase-pie-in-the-sky/</a:t>
            </a:r>
            <a:r>
              <a:rPr lang="en-US" sz="2857" dirty="0" smtClean="0">
                <a:latin typeface="+mn-lt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57" dirty="0" smtClean="0">
                <a:latin typeface="+mn-lt"/>
              </a:rPr>
              <a:t>Photo: http://www.bankofcanada.ca/en/banknotes/legislation/images/023361-lg.jpg</a:t>
            </a:r>
          </a:p>
          <a:p>
            <a:pPr marL="514350" indent="-514350">
              <a:buFont typeface="+mj-lt"/>
              <a:buAutoNum type="arabicPeriod"/>
            </a:pPr>
            <a:endParaRPr lang="en-US" sz="2857" dirty="0" smtClean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Modèles et vraisemblance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La modélisation est difficile et importante</a:t>
            </a:r>
            <a:endParaRPr lang="en-US" dirty="0" smtClean="0"/>
          </a:p>
          <a:p>
            <a:r>
              <a:rPr lang="en-US" dirty="0" smtClean="0"/>
              <a:t>Il y a beaucoup à tirer de la fonction de vraisemblance</a:t>
            </a:r>
          </a:p>
          <a:p>
            <a:r>
              <a:rPr lang="en-US" dirty="0" smtClean="0"/>
              <a:t>Pas que des estimateurs ponctuels de</a:t>
            </a:r>
          </a:p>
          <a:p>
            <a:r>
              <a:rPr lang="en-US" dirty="0" smtClean="0"/>
              <a:t>Pas que (pas du tout!) des tests les plus puissants</a:t>
            </a:r>
          </a:p>
          <a:p>
            <a:r>
              <a:rPr lang="en-US" dirty="0" smtClean="0"/>
              <a:t>Quantités inférentielles (pivots)</a:t>
            </a:r>
          </a:p>
          <a:p>
            <a:r>
              <a:rPr lang="en-US" dirty="0" smtClean="0"/>
              <a:t>Distributions inférentielles (</a:t>
            </a:r>
            <a:r>
              <a:rPr lang="en-US" dirty="0" err="1" smtClean="0"/>
              <a:t>asymptotiques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Un point de départ naturel, même pour des modèles très complexes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246008" y="2633336"/>
            <a:ext cx="1651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815567" y="3049254"/>
            <a:ext cx="1168400" cy="8509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Likelihood is everywhere!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5" name="Content Placeholder 4" descr="compbio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21866" r="-21866"/>
              <a:stretch>
                <a:fillRect/>
              </a:stretch>
            </p:blipFill>
          </mc:Choice>
          <mc:Fallback>
            <p:blipFill>
              <a:blip r:embed="rId4"/>
              <a:srcRect l="-21866" r="-21866"/>
              <a:stretch>
                <a:fillRect/>
              </a:stretch>
            </p:blipFill>
          </mc:Fallback>
        </mc:AlternateContent>
        <p:spPr/>
      </p:pic>
      <p:pic>
        <p:nvPicPr>
          <p:cNvPr id="6" name="Picture 5" descr="cro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7" name="Picture 6" descr="financi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50" y="793750"/>
            <a:ext cx="8902700" cy="5270500"/>
          </a:xfrm>
          <a:prstGeom prst="rect">
            <a:avLst/>
          </a:prstGeom>
        </p:spPr>
      </p:pic>
      <p:pic>
        <p:nvPicPr>
          <p:cNvPr id="8" name="Picture 7" descr="infotheo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b="60693"/>
              <a:stretch>
                <a:fillRect/>
              </a:stretch>
            </p:blipFill>
          </mc:Choice>
          <mc:Fallback>
            <p:blipFill>
              <a:blip r:embed="rId9"/>
              <a:srcRect b="60693"/>
              <a:stretch>
                <a:fillRect/>
              </a:stretch>
            </p:blipFill>
          </mc:Fallback>
        </mc:AlternateContent>
        <p:spPr>
          <a:xfrm>
            <a:off x="210228" y="1223322"/>
            <a:ext cx="8723545" cy="4572000"/>
          </a:xfrm>
          <a:prstGeom prst="rect">
            <a:avLst/>
          </a:prstGeom>
        </p:spPr>
      </p:pic>
      <p:pic>
        <p:nvPicPr>
          <p:cNvPr id="9" name="Picture 8" descr="physic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96244"/>
            <a:ext cx="9144000" cy="5865512"/>
          </a:xfrm>
          <a:prstGeom prst="rect">
            <a:avLst/>
          </a:prstGeom>
        </p:spPr>
      </p:pic>
      <p:pic>
        <p:nvPicPr>
          <p:cNvPr id="10" name="Picture 9" descr="paten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36031"/>
            <a:ext cx="9144000" cy="5385937"/>
          </a:xfrm>
          <a:prstGeom prst="rect">
            <a:avLst/>
          </a:prstGeom>
        </p:spPr>
      </p:pic>
      <p:pic>
        <p:nvPicPr>
          <p:cNvPr id="11" name="Picture 10" descr="midlif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rcRect/>
              <a:stretch>
                <a:fillRect/>
              </a:stretch>
            </p:blipFill>
          </mc:Choice>
          <mc:Fallback>
            <p:blipFill>
              <a:blip r:embed="rId13"/>
              <a:srcRect/>
              <a:stretch>
                <a:fillRect/>
              </a:stretch>
            </p:blipFill>
          </mc:Fallback>
        </mc:AlternateContent>
        <p:spPr>
          <a:xfrm>
            <a:off x="2206866" y="1223322"/>
            <a:ext cx="4730268" cy="5795322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Théorie statistique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B9899"/>
                </a:solidFill>
                <a:latin typeface="Calibri" charset="0"/>
              </a:rPr>
              <a:t>Aperçu</a:t>
            </a:r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-128"/>
                <a:cs typeface="ＭＳ Ｐゴシック" charset="-128"/>
              </a:rPr>
              <a:t>SSC  2010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1914" y="1745246"/>
            <a:ext cx="8504238" cy="4056495"/>
          </a:xfrm>
        </p:spPr>
        <p:txBody>
          <a:bodyPr>
            <a:sp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Théorie asymptotique d’ordre supérieur/la vraisemblance en tant que pivot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Inférence bayésienne et non bayésienne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Vraisemblance partielle, quasi et composite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Où allons-nous?</a:t>
            </a:r>
          </a:p>
          <a:p>
            <a:pPr marL="274320" indent="-274320" fontAlgn="auto">
              <a:spcAft>
                <a:spcPts val="0"/>
              </a:spcAft>
              <a:buNone/>
              <a:defRPr/>
            </a:pPr>
            <a:endParaRPr lang="en-US" dirty="0" smtClean="0">
              <a:ea typeface="+mn-ea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ea typeface="+mn-ea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sp>
        <p:nvSpPr>
          <p:cNvPr id="23557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-128"/>
                <a:cs typeface="ＭＳ Ｐゴシック" charset="-128"/>
              </a:rPr>
              <a:t>Théorie statistique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  Fonctions valeur-p à partir de vraisemblance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La vraisemblance en tant que pivot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SSC  2010</a:t>
            </a:r>
            <a:endParaRPr lang="en-US"/>
          </a:p>
        </p:txBody>
      </p:sp>
      <p:pic>
        <p:nvPicPr>
          <p:cNvPr id="12" name="Content Placeholder 11" descr="loglikplot.pdf"/>
          <p:cNvPicPr>
            <a:picLocks noGrp="1" noChangeAspect="1"/>
          </p:cNvPicPr>
          <p:nvPr>
            <p:ph sz="quarter"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39850" y="649344"/>
            <a:ext cx="6464300" cy="6121400"/>
          </a:xfrm>
        </p:spPr>
      </p:pic>
      <p:pic>
        <p:nvPicPr>
          <p:cNvPr id="13" name="Picture 12" descr="loglikplot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39850" y="649344"/>
            <a:ext cx="6464300" cy="6121400"/>
          </a:xfrm>
          <a:prstGeom prst="rect">
            <a:avLst/>
          </a:prstGeom>
        </p:spPr>
      </p:pic>
      <p:pic>
        <p:nvPicPr>
          <p:cNvPr id="14" name="Picture 13" descr="loglikplot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339850" y="649344"/>
            <a:ext cx="64643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17906</TotalTime>
  <Words>2709</Words>
  <Application>Microsoft Macintosh PowerPoint</Application>
  <PresentationFormat>On-screen Show (4:3)</PresentationFormat>
  <Paragraphs>444</Paragraphs>
  <Slides>51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Civic</vt:lpstr>
      <vt:lpstr>Pensées sur la théorie statistique</vt:lpstr>
      <vt:lpstr>La statistique en demande</vt:lpstr>
      <vt:lpstr>      Pensée Statistique</vt:lpstr>
      <vt:lpstr>Pensée statistique                      1</vt:lpstr>
      <vt:lpstr>Théorie statistique pour 20xx </vt:lpstr>
      <vt:lpstr>Modèles et vraisemblance</vt:lpstr>
      <vt:lpstr>Likelihood is everywhere!</vt:lpstr>
      <vt:lpstr>Aperçu</vt:lpstr>
      <vt:lpstr>          Fonctions valeur-p à partir de vraisemblance</vt:lpstr>
      <vt:lpstr>          Fonctions valeur-p à partir de vraisemblance</vt:lpstr>
      <vt:lpstr>Peut être presque exacte</vt:lpstr>
      <vt:lpstr>Peut être presque exacte</vt:lpstr>
      <vt:lpstr>Peut être presque exacte</vt:lpstr>
      <vt:lpstr>Peut être presque exacte</vt:lpstr>
      <vt:lpstr>Peut être presque exacte</vt:lpstr>
      <vt:lpstr>Peut être presque exacte</vt:lpstr>
      <vt:lpstr>Peut être presque exacte</vt:lpstr>
      <vt:lpstr>          Utiliser des approximations d’ordre supérieur</vt:lpstr>
      <vt:lpstr>D’où est-ce que ça vient?</vt:lpstr>
      <vt:lpstr>D’où est-ce que ça vient?</vt:lpstr>
      <vt:lpstr>D’où est-ce que ça vient?</vt:lpstr>
      <vt:lpstr>Généralisations</vt:lpstr>
      <vt:lpstr>Généralisations</vt:lpstr>
      <vt:lpstr>Généralisations</vt:lpstr>
      <vt:lpstr>Généralisations</vt:lpstr>
      <vt:lpstr>Que pouvons-nous apprendre?</vt:lpstr>
      <vt:lpstr>Exemple: inférence pour ED50</vt:lpstr>
      <vt:lpstr>Loi a priori plates: mauvaise idée!</vt:lpstr>
      <vt:lpstr>Loi a priori plates: mauvaise idée!</vt:lpstr>
      <vt:lpstr>Loi a priori plates: mauvaise idée!</vt:lpstr>
      <vt:lpstr>Modèles plus complexes</vt:lpstr>
      <vt:lpstr>Modèles complexes</vt:lpstr>
      <vt:lpstr>       Vraisemblance pour données discrètes longitudinales</vt:lpstr>
      <vt:lpstr>Vraisemblance composite</vt:lpstr>
      <vt:lpstr>Un exemple simple</vt:lpstr>
      <vt:lpstr>         Estimateur par vraisemblance composite</vt:lpstr>
      <vt:lpstr>Applications récentes</vt:lpstr>
      <vt:lpstr>… et plus</vt:lpstr>
      <vt:lpstr>Que pouvons-nous apprendre?</vt:lpstr>
      <vt:lpstr>Que devons-nous savoir?</vt:lpstr>
      <vt:lpstr>Pourquoi est-ce important?</vt:lpstr>
      <vt:lpstr>Le rôle de la théorie</vt:lpstr>
      <vt:lpstr>Taux de fausses découverte</vt:lpstr>
      <vt:lpstr>Taux de fausses découverte</vt:lpstr>
      <vt:lpstr>Pistes</vt:lpstr>
      <vt:lpstr>Spéculations</vt:lpstr>
      <vt:lpstr>Spéculations</vt:lpstr>
      <vt:lpstr>http://recovery.gov</vt:lpstr>
      <vt:lpstr>Merci!!</vt:lpstr>
      <vt:lpstr>Merci!!</vt:lpstr>
      <vt:lpstr>Notes</vt:lpstr>
    </vt:vector>
  </TitlesOfParts>
  <Company>University of Toronto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Thoughts on the theory of statistics</dc:title>
  <dc:creator>Nancy Reid</dc:creator>
  <cp:lastModifiedBy>Nancy Reid</cp:lastModifiedBy>
  <cp:revision>57</cp:revision>
  <cp:lastPrinted>2010-05-10T16:24:53Z</cp:lastPrinted>
  <dcterms:created xsi:type="dcterms:W3CDTF">2010-05-26T15:49:15Z</dcterms:created>
  <dcterms:modified xsi:type="dcterms:W3CDTF">2010-05-26T15:51:02Z</dcterms:modified>
</cp:coreProperties>
</file>